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5" r:id="rId9"/>
    <p:sldId id="276" r:id="rId10"/>
    <p:sldId id="263" r:id="rId11"/>
    <p:sldId id="264" r:id="rId12"/>
    <p:sldId id="265" r:id="rId13"/>
    <p:sldId id="266" r:id="rId14"/>
    <p:sldId id="271" r:id="rId15"/>
    <p:sldId id="272" r:id="rId16"/>
    <p:sldId id="273" r:id="rId17"/>
    <p:sldId id="267" r:id="rId18"/>
    <p:sldId id="268" r:id="rId19"/>
    <p:sldId id="269" r:id="rId20"/>
    <p:sldId id="270" r:id="rId21"/>
  </p:sldIdLst>
  <p:sldSz cx="18288000" cy="10287000"/>
  <p:notesSz cx="6858000" cy="9144000"/>
  <p:embeddedFontLst>
    <p:embeddedFont>
      <p:font typeface="DM Sans" pitchFamily="2" charset="0"/>
      <p:regular r:id="rId22"/>
      <p:bold r:id="rId23"/>
      <p:italic r:id="rId24"/>
      <p:boldItalic r:id="rId25"/>
    </p:embeddedFont>
    <p:embeddedFont>
      <p:font typeface="DM Sans Bold" charset="0"/>
      <p:regular r:id="rId26"/>
    </p:embeddedFont>
    <p:embeddedFont>
      <p:font typeface="Now Bold" panose="020B0604020202020204" charset="0"/>
      <p:regular r:id="rId27"/>
    </p:embeddedFont>
    <p:embeddedFont>
      <p:font typeface="Open Sauce" panose="020B0604020202020204" charset="0"/>
      <p:regular r:id="rId28"/>
    </p:embeddedFont>
    <p:embeddedFont>
      <p:font typeface="Open Sauce Bold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94622" autoAdjust="0"/>
  </p:normalViewPr>
  <p:slideViewPr>
    <p:cSldViewPr>
      <p:cViewPr varScale="1">
        <p:scale>
          <a:sx n="42" d="100"/>
          <a:sy n="42" d="100"/>
        </p:scale>
        <p:origin x="4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13" Type="http://schemas.openxmlformats.org/officeDocument/2006/relationships/image" Target="../media/image1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sv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jpe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4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logo of a globe&#10;&#10;Description automatically generated">
            <a:extLst>
              <a:ext uri="{FF2B5EF4-FFF2-40B4-BE49-F238E27FC236}">
                <a16:creationId xmlns:a16="http://schemas.microsoft.com/office/drawing/2014/main" id="{99D8510E-A65B-1857-6112-CA2CD8760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15"/>
            <a:ext cx="3267634" cy="3655191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08957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380940" y="649592"/>
            <a:ext cx="7516996" cy="8987817"/>
            <a:chOff x="0" y="0"/>
            <a:chExt cx="8603361" cy="10286746"/>
          </a:xfrm>
        </p:grpSpPr>
        <p:sp>
          <p:nvSpPr>
            <p:cNvPr id="7" name="Freeform 7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TextBox 8"/>
          <p:cNvSpPr txBox="1"/>
          <p:nvPr/>
        </p:nvSpPr>
        <p:spPr>
          <a:xfrm>
            <a:off x="2931559" y="1176882"/>
            <a:ext cx="10634833" cy="400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448"/>
              </a:lnSpc>
            </a:pPr>
            <a:r>
              <a:rPr lang="en-US" sz="8707" b="1" dirty="0">
                <a:solidFill>
                  <a:schemeClr val="bg1"/>
                </a:solidFill>
                <a:latin typeface="Now Bold"/>
                <a:ea typeface="Now Bold"/>
                <a:cs typeface="Now Bold"/>
                <a:sym typeface="Now Bold"/>
              </a:rPr>
              <a:t>WORDS TO </a:t>
            </a:r>
          </a:p>
          <a:p>
            <a:pPr algn="l">
              <a:lnSpc>
                <a:spcPts val="10448"/>
              </a:lnSpc>
            </a:pPr>
            <a:r>
              <a:rPr lang="en-US" sz="8707" b="1" dirty="0">
                <a:solidFill>
                  <a:schemeClr val="bg1"/>
                </a:solidFill>
                <a:latin typeface="Now Bold"/>
                <a:ea typeface="Now Bold"/>
                <a:cs typeface="Now Bold"/>
                <a:sym typeface="Now Bold"/>
              </a:rPr>
              <a:t>EMOJY TRANSCRIPTER</a:t>
            </a:r>
          </a:p>
        </p:txBody>
      </p:sp>
      <p:sp>
        <p:nvSpPr>
          <p:cNvPr id="9" name="Freeform 9"/>
          <p:cNvSpPr/>
          <p:nvPr/>
        </p:nvSpPr>
        <p:spPr>
          <a:xfrm>
            <a:off x="-295175" y="863050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583D2F-5491-5C46-7D14-6D88DA80600E}"/>
              </a:ext>
            </a:extLst>
          </p:cNvPr>
          <p:cNvSpPr txBox="1"/>
          <p:nvPr/>
        </p:nvSpPr>
        <p:spPr>
          <a:xfrm>
            <a:off x="12723086" y="7991362"/>
            <a:ext cx="4114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Sakshi Rawat</a:t>
            </a:r>
          </a:p>
          <a:p>
            <a:r>
              <a:rPr lang="en-IN" sz="3200" b="1" dirty="0">
                <a:solidFill>
                  <a:schemeClr val="bg1"/>
                </a:solidFill>
              </a:rPr>
              <a:t>Piyush </a:t>
            </a:r>
            <a:r>
              <a:rPr lang="en-IN" sz="3200" b="1" dirty="0" err="1">
                <a:solidFill>
                  <a:schemeClr val="bg1"/>
                </a:solidFill>
              </a:rPr>
              <a:t>Amola</a:t>
            </a:r>
            <a:endParaRPr lang="en-IN" sz="3200" b="1" dirty="0">
              <a:solidFill>
                <a:schemeClr val="bg1"/>
              </a:solidFill>
            </a:endParaRPr>
          </a:p>
          <a:p>
            <a:r>
              <a:rPr lang="en-US" sz="3200" b="1" dirty="0" err="1">
                <a:solidFill>
                  <a:schemeClr val="bg1"/>
                </a:solidFill>
              </a:rPr>
              <a:t>Dakshita</a:t>
            </a:r>
            <a:r>
              <a:rPr lang="en-US" sz="3200" b="1" dirty="0">
                <a:solidFill>
                  <a:schemeClr val="bg1"/>
                </a:solidFill>
              </a:rPr>
              <a:t> Pandey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Abhay Pratap Singh</a:t>
            </a:r>
          </a:p>
          <a:p>
            <a:endParaRPr lang="en-IN" sz="3200" b="1" dirty="0">
              <a:solidFill>
                <a:schemeClr val="bg1"/>
              </a:solidFill>
            </a:endParaRP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620F11C3-3772-39B4-34CD-8C45E0670E46}"/>
              </a:ext>
            </a:extLst>
          </p:cNvPr>
          <p:cNvSpPr txBox="1"/>
          <p:nvPr/>
        </p:nvSpPr>
        <p:spPr>
          <a:xfrm>
            <a:off x="2592085" y="5554638"/>
            <a:ext cx="10634833" cy="13352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448"/>
              </a:lnSpc>
            </a:pPr>
            <a:r>
              <a:rPr lang="en-US" sz="8707" b="1" dirty="0">
                <a:solidFill>
                  <a:srgbClr val="00B0F0"/>
                </a:solidFill>
                <a:latin typeface="Now Bold"/>
                <a:ea typeface="Now Bold"/>
                <a:cs typeface="Now Bold"/>
                <a:sym typeface="Now Bold"/>
              </a:rPr>
              <a:t>GP Kaladhungi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13163">
            <a:off x="-4261137" y="657391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67961" y="8412696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984095" y="8412696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703955" y="8412696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993607" y="4062020"/>
            <a:ext cx="4297048" cy="435067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05"/>
              </a:lnSpc>
            </a:pPr>
            <a:endParaRPr/>
          </a:p>
        </p:txBody>
      </p:sp>
      <p:sp>
        <p:nvSpPr>
          <p:cNvPr id="15" name="Freeform 15"/>
          <p:cNvSpPr/>
          <p:nvPr/>
        </p:nvSpPr>
        <p:spPr>
          <a:xfrm rot="1313163">
            <a:off x="14330817" y="-165569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5045356" y="1718581"/>
            <a:ext cx="8197288" cy="824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51"/>
              </a:lnSpc>
              <a:spcBef>
                <a:spcPct val="0"/>
              </a:spcBef>
            </a:pPr>
            <a:r>
              <a:rPr lang="en-US" sz="5376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CHALLENGES FACED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843721" y="2641730"/>
            <a:ext cx="10596820" cy="393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35"/>
              </a:lnSpc>
              <a:spcBef>
                <a:spcPct val="0"/>
              </a:spcBef>
            </a:pPr>
            <a:r>
              <a:rPr lang="en-US" sz="2344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There are a lot of challenges that we all faced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543627" y="7297063"/>
            <a:ext cx="3200745" cy="884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9"/>
              </a:lnSpc>
            </a:pPr>
            <a:r>
              <a:rPr lang="en-US" sz="2572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Problem analysis</a:t>
            </a:r>
          </a:p>
          <a:p>
            <a:pPr marL="0" lvl="0" indent="0" algn="ctr">
              <a:lnSpc>
                <a:spcPts val="3549"/>
              </a:lnSpc>
              <a:spcBef>
                <a:spcPct val="0"/>
              </a:spcBef>
            </a:pPr>
            <a:endParaRPr lang="en-US" sz="2572">
              <a:solidFill>
                <a:srgbClr val="051D4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263487" y="7176928"/>
            <a:ext cx="3200745" cy="1331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9"/>
              </a:lnSpc>
            </a:pPr>
            <a:r>
              <a:rPr lang="en-US" sz="2572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Lack of knowledge of web socket</a:t>
            </a:r>
          </a:p>
          <a:p>
            <a:pPr marL="0" lvl="0" indent="0" algn="ctr">
              <a:lnSpc>
                <a:spcPts val="3549"/>
              </a:lnSpc>
              <a:spcBef>
                <a:spcPct val="0"/>
              </a:spcBef>
            </a:pPr>
            <a:endParaRPr lang="en-US" sz="2572" dirty="0">
              <a:solidFill>
                <a:srgbClr val="051D4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821312" y="7257342"/>
            <a:ext cx="3200745" cy="884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9"/>
              </a:lnSpc>
            </a:pPr>
            <a:r>
              <a:rPr lang="en-US" sz="2572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Time Management</a:t>
            </a:r>
          </a:p>
          <a:p>
            <a:pPr marL="0" lvl="0" indent="0" algn="ctr">
              <a:lnSpc>
                <a:spcPts val="3549"/>
              </a:lnSpc>
              <a:spcBef>
                <a:spcPct val="0"/>
              </a:spcBef>
            </a:pPr>
            <a:endParaRPr lang="en-US" sz="2572">
              <a:solidFill>
                <a:srgbClr val="051D4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4" name="Picture 23" descr="A logo of a globe&#10;&#10;Description automatically generated">
            <a:extLst>
              <a:ext uri="{FF2B5EF4-FFF2-40B4-BE49-F238E27FC236}">
                <a16:creationId xmlns:a16="http://schemas.microsoft.com/office/drawing/2014/main" id="{24821086-3261-C406-64EF-7DAF5305D5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15"/>
            <a:ext cx="3267634" cy="365519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C9CEBA-D59D-5B29-442B-A404474642EE}"/>
              </a:ext>
            </a:extLst>
          </p:cNvPr>
          <p:cNvSpPr txBox="1"/>
          <p:nvPr/>
        </p:nvSpPr>
        <p:spPr>
          <a:xfrm>
            <a:off x="3278379" y="3264768"/>
            <a:ext cx="13699349" cy="6625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chemeClr val="bg1"/>
                </a:solidFill>
              </a:rPr>
              <a:t>Mid Term Examination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chemeClr val="bg1"/>
                </a:solidFill>
              </a:rPr>
              <a:t>No WebSocket Experience</a:t>
            </a:r>
            <a:endParaRPr lang="en-IN" sz="4800" b="1" dirty="0">
              <a:solidFill>
                <a:schemeClr val="bg1"/>
              </a:solidFill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4800" b="1" dirty="0">
                <a:solidFill>
                  <a:schemeClr val="bg1"/>
                </a:solidFill>
              </a:rPr>
              <a:t>Late Problem and limitation Clearness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4800" b="1" dirty="0">
                <a:solidFill>
                  <a:schemeClr val="bg1"/>
                </a:solidFill>
              </a:rPr>
              <a:t>Time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4800" b="1" dirty="0">
                <a:solidFill>
                  <a:schemeClr val="bg1"/>
                </a:solidFill>
              </a:rPr>
              <a:t>Wasted time on finding OPENAI API’s (free) and </a:t>
            </a:r>
            <a:r>
              <a:rPr lang="en-IN" sz="4800" b="1" dirty="0" err="1">
                <a:solidFill>
                  <a:schemeClr val="bg1"/>
                </a:solidFill>
              </a:rPr>
              <a:t>Studing</a:t>
            </a:r>
            <a:r>
              <a:rPr lang="en-IN" sz="4800" b="1" dirty="0">
                <a:solidFill>
                  <a:schemeClr val="bg1"/>
                </a:solidFill>
              </a:rPr>
              <a:t> about </a:t>
            </a:r>
            <a:r>
              <a:rPr lang="en-IN" sz="4800" b="1" dirty="0" err="1">
                <a:solidFill>
                  <a:schemeClr val="bg1"/>
                </a:solidFill>
              </a:rPr>
              <a:t>websocket</a:t>
            </a:r>
            <a:r>
              <a:rPr lang="en-IN" sz="4800" b="1" dirty="0">
                <a:solidFill>
                  <a:schemeClr val="bg1"/>
                </a:solidFill>
              </a:rPr>
              <a:t> </a:t>
            </a:r>
            <a:r>
              <a:rPr lang="en-IN" sz="4800" b="1" dirty="0" err="1">
                <a:solidFill>
                  <a:schemeClr val="bg1"/>
                </a:solidFill>
              </a:rPr>
              <a:t>implmentation</a:t>
            </a:r>
            <a:endParaRPr lang="en-IN" sz="4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3860032"/>
          </a:xfrm>
          <a:custGeom>
            <a:avLst/>
            <a:gdLst/>
            <a:ahLst/>
            <a:cxnLst/>
            <a:rect l="l" t="t" r="r" b="b"/>
            <a:pathLst>
              <a:path w="18288000" h="3860032">
                <a:moveTo>
                  <a:pt x="0" y="0"/>
                </a:moveTo>
                <a:lnTo>
                  <a:pt x="18288000" y="0"/>
                </a:lnTo>
                <a:lnTo>
                  <a:pt x="18288000" y="3860032"/>
                </a:lnTo>
                <a:lnTo>
                  <a:pt x="0" y="3860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7827" b="-10782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458366" y="0"/>
            <a:ext cx="9658350" cy="10287000"/>
            <a:chOff x="0" y="0"/>
            <a:chExt cx="254376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43763" cy="2709333"/>
            </a:xfrm>
            <a:custGeom>
              <a:avLst/>
              <a:gdLst/>
              <a:ahLst/>
              <a:cxnLst/>
              <a:rect l="l" t="t" r="r" b="b"/>
              <a:pathLst>
                <a:path w="2543763" h="2709333">
                  <a:moveTo>
                    <a:pt x="0" y="0"/>
                  </a:moveTo>
                  <a:lnTo>
                    <a:pt x="2543763" y="0"/>
                  </a:lnTo>
                  <a:lnTo>
                    <a:pt x="25437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5437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021151" y="2382125"/>
            <a:ext cx="8245699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87"/>
              </a:lnSpc>
              <a:spcBef>
                <a:spcPct val="0"/>
              </a:spcBef>
            </a:pPr>
            <a:r>
              <a:rPr lang="en-US" sz="4739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GOALS AND OBJECTIVES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15834" y="4216569"/>
            <a:ext cx="4256332" cy="62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 b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Growth</a:t>
            </a:r>
          </a:p>
        </p:txBody>
      </p:sp>
      <p:sp>
        <p:nvSpPr>
          <p:cNvPr id="8" name="AutoShape 8"/>
          <p:cNvSpPr/>
          <p:nvPr/>
        </p:nvSpPr>
        <p:spPr>
          <a:xfrm>
            <a:off x="5021151" y="6585401"/>
            <a:ext cx="8735422" cy="0"/>
          </a:xfrm>
          <a:prstGeom prst="line">
            <a:avLst/>
          </a:prstGeom>
          <a:ln w="47625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5692690" y="5095875"/>
            <a:ext cx="6902620" cy="117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57"/>
              </a:lnSpc>
              <a:spcBef>
                <a:spcPct val="0"/>
              </a:spcBef>
            </a:pPr>
            <a:r>
              <a:rPr lang="en-US" sz="2215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Provides us to grow together in the environment where we lean thing from one another and get an opportunity to get to better network building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18405" y="6761614"/>
            <a:ext cx="7138272" cy="637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 b="1" dirty="0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Self Satisfaction</a:t>
            </a:r>
          </a:p>
        </p:txBody>
      </p:sp>
      <p:sp>
        <p:nvSpPr>
          <p:cNvPr id="11" name="AutoShape 11"/>
          <p:cNvSpPr/>
          <p:nvPr/>
        </p:nvSpPr>
        <p:spPr>
          <a:xfrm>
            <a:off x="5021151" y="9791700"/>
            <a:ext cx="8735422" cy="0"/>
          </a:xfrm>
          <a:prstGeom prst="line">
            <a:avLst/>
          </a:prstGeom>
          <a:ln w="47625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 dirty="0"/>
          </a:p>
        </p:txBody>
      </p:sp>
      <p:sp>
        <p:nvSpPr>
          <p:cNvPr id="12" name="TextBox 12"/>
          <p:cNvSpPr txBox="1"/>
          <p:nvPr/>
        </p:nvSpPr>
        <p:spPr>
          <a:xfrm>
            <a:off x="5692690" y="7640919"/>
            <a:ext cx="6902620" cy="196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57"/>
              </a:lnSpc>
              <a:spcBef>
                <a:spcPct val="0"/>
              </a:spcBef>
            </a:pPr>
            <a:r>
              <a:rPr lang="en-US" sz="2215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It allows us to test over self in the harsh condition like this without using others codes and design and with the midterm and time </a:t>
            </a:r>
            <a:r>
              <a:rPr lang="en-US" sz="2215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boundation</a:t>
            </a:r>
            <a:r>
              <a:rPr lang="en-US" sz="2215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gives other level of satisfaction that we had at least created it in given time period!</a:t>
            </a:r>
            <a:endParaRPr lang="en-US" sz="2215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" name="Picture 12" descr="A logo of a globe&#10;&#10;Description automatically generated">
            <a:extLst>
              <a:ext uri="{FF2B5EF4-FFF2-40B4-BE49-F238E27FC236}">
                <a16:creationId xmlns:a16="http://schemas.microsoft.com/office/drawing/2014/main" id="{7D2F847A-50FB-3FB6-753C-C4B95ADFD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398"/>
            <a:ext cx="3267634" cy="36551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286157" y="0"/>
            <a:ext cx="15430157" cy="10545890"/>
            <a:chOff x="0" y="0"/>
            <a:chExt cx="5508856" cy="37650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59" r="-1259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5944113" y="4051481"/>
            <a:ext cx="8457192" cy="990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r>
              <a:rPr lang="en-US" sz="6570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TIMELINE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901587" y="5174987"/>
            <a:ext cx="6542245" cy="634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sz="2000" spc="175" dirty="0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The Basic time line that we followed during </a:t>
            </a:r>
            <a:r>
              <a:rPr lang="en-US" sz="2000" spc="175" dirty="0" err="1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hackethon</a:t>
            </a:r>
            <a:endParaRPr lang="en-US" sz="2000" spc="175" dirty="0">
              <a:solidFill>
                <a:srgbClr val="F5FFF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-2622339" y="7919689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13639856" y="-2534795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8" y="0"/>
                </a:lnTo>
                <a:lnTo>
                  <a:pt x="6452848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732888" y="2425000"/>
            <a:ext cx="879643" cy="1273167"/>
          </a:xfrm>
          <a:custGeom>
            <a:avLst/>
            <a:gdLst/>
            <a:ahLst/>
            <a:cxnLst/>
            <a:rect l="l" t="t" r="r" b="b"/>
            <a:pathLst>
              <a:path w="879643" h="1273167">
                <a:moveTo>
                  <a:pt x="0" y="0"/>
                </a:moveTo>
                <a:lnTo>
                  <a:pt x="879643" y="0"/>
                </a:lnTo>
                <a:lnTo>
                  <a:pt x="879643" y="1273168"/>
                </a:lnTo>
                <a:lnTo>
                  <a:pt x="0" y="12731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9" descr="A logo of a globe&#10;&#10;Description automatically generated">
            <a:extLst>
              <a:ext uri="{FF2B5EF4-FFF2-40B4-BE49-F238E27FC236}">
                <a16:creationId xmlns:a16="http://schemas.microsoft.com/office/drawing/2014/main" id="{EEFD2B1C-8B0D-4783-B04A-73BAA60F2C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2250" y="5999259"/>
            <a:ext cx="3267634" cy="36551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60209" y="2183769"/>
            <a:ext cx="4161751" cy="1184729"/>
            <a:chOff x="0" y="0"/>
            <a:chExt cx="2565722" cy="7303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6093797" y="3368497"/>
            <a:ext cx="4161751" cy="1184729"/>
            <a:chOff x="0" y="0"/>
            <a:chExt cx="2565722" cy="7303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724615" y="4553226"/>
            <a:ext cx="4161751" cy="1184729"/>
            <a:chOff x="0" y="0"/>
            <a:chExt cx="2565722" cy="7303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6758203" y="5737955"/>
            <a:ext cx="4161751" cy="1184729"/>
            <a:chOff x="0" y="0"/>
            <a:chExt cx="2565722" cy="73038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D1F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724615" y="6918503"/>
            <a:ext cx="4161751" cy="1184729"/>
            <a:chOff x="0" y="0"/>
            <a:chExt cx="2565722" cy="73038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802031" y="3618050"/>
            <a:ext cx="2745282" cy="637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 b="1" dirty="0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Day 1 :night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768443" y="2433321"/>
            <a:ext cx="2745282" cy="637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 b="1" dirty="0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Day 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388338" y="2256515"/>
            <a:ext cx="4526224" cy="914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55"/>
              </a:lnSpc>
            </a:pPr>
            <a:r>
              <a:rPr lang="en-US" sz="1869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After Afternoon(after </a:t>
            </a:r>
            <a:r>
              <a:rPr lang="en-US" sz="1869" u="none" strike="noStrik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midTerm</a:t>
            </a:r>
            <a:r>
              <a:rPr lang="en-US" sz="1869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) :</a:t>
            </a:r>
          </a:p>
          <a:p>
            <a:pPr marL="0" lvl="0" indent="0" algn="l">
              <a:lnSpc>
                <a:spcPts val="2355"/>
              </a:lnSpc>
            </a:pPr>
            <a:r>
              <a:rPr lang="en-US" sz="186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Disscussed</a:t>
            </a:r>
            <a:r>
              <a:rPr lang="en-US" sz="186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on how we work and discusses the basic logics</a:t>
            </a:r>
            <a:endParaRPr lang="en-US" sz="1869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861938" y="4802779"/>
            <a:ext cx="3900827" cy="637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 b="1" dirty="0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Day 2: Afternoon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958546" y="5918360"/>
            <a:ext cx="3782262" cy="637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 b="1" dirty="0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Day 2 : evening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432849" y="7170333"/>
            <a:ext cx="2745282" cy="637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 b="1" dirty="0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Day 3:night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65636" y="3373621"/>
            <a:ext cx="4490889" cy="914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355"/>
              </a:lnSpc>
            </a:pPr>
            <a:r>
              <a:rPr lang="en-US" sz="1869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Main UI design is created with the simple working of the server for some APIs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037445" y="4572276"/>
            <a:ext cx="4884918" cy="914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55"/>
              </a:lnSpc>
            </a:pPr>
            <a:r>
              <a:rPr lang="en-US" sz="1869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Setting up and testing web socket with the UI Designin</a:t>
            </a:r>
            <a:r>
              <a:rPr lang="en-US" sz="186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 and starting of the file and ppt creation</a:t>
            </a:r>
            <a:endParaRPr lang="en-US" sz="1869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949758" y="5741176"/>
            <a:ext cx="4656045" cy="607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355"/>
              </a:lnSpc>
            </a:pPr>
            <a:r>
              <a:rPr lang="en-US" sz="1869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Setting up web sockets chats and </a:t>
            </a:r>
            <a:r>
              <a:rPr lang="en-US" sz="186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finding the way to implement It easily</a:t>
            </a:r>
            <a:endParaRPr lang="en-US" sz="1869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1886366" y="6891268"/>
            <a:ext cx="4500162" cy="914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55"/>
              </a:lnSpc>
            </a:pPr>
            <a:r>
              <a:rPr lang="en-US" sz="186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Setting up basic logic and adding custom color features with images and  l</a:t>
            </a:r>
          </a:p>
          <a:p>
            <a:pPr marL="0" lvl="0" indent="0" algn="l">
              <a:lnSpc>
                <a:spcPts val="2355"/>
              </a:lnSpc>
            </a:pPr>
            <a:r>
              <a:rPr lang="en-US" sz="1869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page</a:t>
            </a:r>
          </a:p>
        </p:txBody>
      </p:sp>
      <p:sp>
        <p:nvSpPr>
          <p:cNvPr id="27" name="Freeform 27"/>
          <p:cNvSpPr/>
          <p:nvPr/>
        </p:nvSpPr>
        <p:spPr>
          <a:xfrm>
            <a:off x="-2519628" y="7227483"/>
            <a:ext cx="7086596" cy="7086596"/>
          </a:xfrm>
          <a:custGeom>
            <a:avLst/>
            <a:gdLst/>
            <a:ahLst/>
            <a:cxnLst/>
            <a:rect l="l" t="t" r="r" b="b"/>
            <a:pathLst>
              <a:path w="7086596" h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10436461">
            <a:off x="14152110" y="-4118246"/>
            <a:ext cx="6566182" cy="6566182"/>
          </a:xfrm>
          <a:custGeom>
            <a:avLst/>
            <a:gdLst/>
            <a:ahLst/>
            <a:cxnLst/>
            <a:rect l="l" t="t" r="r" b="b"/>
            <a:pathLst>
              <a:path w="6566182" h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29" name="Picture 28" descr="A logo of a globe&#10;&#10;Description automatically generated">
            <a:extLst>
              <a:ext uri="{FF2B5EF4-FFF2-40B4-BE49-F238E27FC236}">
                <a16:creationId xmlns:a16="http://schemas.microsoft.com/office/drawing/2014/main" id="{28272DD6-E239-04BD-4EF4-EB171744C0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8546" y="6562351"/>
            <a:ext cx="3267634" cy="36551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F555AC56-CBF2-9B16-B73B-944DEB5E3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08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3B4F7C6-1A05-102D-1E8F-D5C679346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9343" y="0"/>
            <a:ext cx="3995057" cy="540384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F752367-90A8-A44D-12C7-4B15027C7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5361888"/>
            <a:ext cx="11582400" cy="49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85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EAF96F-844A-48AF-F72E-E478F863D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" y="5443"/>
            <a:ext cx="11034225" cy="4935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814DC-901C-D5DB-680A-07D606807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4940956"/>
            <a:ext cx="11636829" cy="5324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A66F46-9A95-5F4F-FE10-0597CF084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27171" y="0"/>
            <a:ext cx="3639058" cy="48584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665634-16EA-0CC8-EE2F-D33104EED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6280" y="58274"/>
            <a:ext cx="3620005" cy="48298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F61981-431D-91CD-8DBB-39C2D66B79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4993" y="4905135"/>
            <a:ext cx="3947111" cy="54285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3BD1E1-FD81-D505-EF7B-E86383EA24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70" y="4940956"/>
            <a:ext cx="3923223" cy="534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77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0AF039-A811-8167-0D94-E9F47778C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" y="0"/>
            <a:ext cx="3667637" cy="49917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82ED0B-5037-727E-F2EF-3AF1C01A3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949" y="66684"/>
            <a:ext cx="3658111" cy="48584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AE36C0-BC05-625C-5AA4-7A70B5629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-16329"/>
            <a:ext cx="11201400" cy="5043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985422-902D-8732-F156-2F42B9B33D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458" y="4832060"/>
            <a:ext cx="11981542" cy="545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625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7600" y="0"/>
            <a:ext cx="6279570" cy="10287000"/>
          </a:xfrm>
          <a:custGeom>
            <a:avLst/>
            <a:gdLst/>
            <a:ahLst/>
            <a:cxnLst/>
            <a:rect l="l" t="t" r="r" b="b"/>
            <a:pathLst>
              <a:path w="6279570" h="10287000">
                <a:moveTo>
                  <a:pt x="0" y="0"/>
                </a:moveTo>
                <a:lnTo>
                  <a:pt x="6279571" y="0"/>
                </a:lnTo>
                <a:lnTo>
                  <a:pt x="62795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01" r="-11111" b="-90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993373" y="-5458262"/>
            <a:ext cx="10196686" cy="10196686"/>
          </a:xfrm>
          <a:custGeom>
            <a:avLst/>
            <a:gdLst/>
            <a:ahLst/>
            <a:cxnLst/>
            <a:rect l="l" t="t" r="r" b="b"/>
            <a:pathLst>
              <a:path w="10196686" h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697329" y="6667836"/>
            <a:ext cx="8414387" cy="8414387"/>
          </a:xfrm>
          <a:custGeom>
            <a:avLst/>
            <a:gdLst/>
            <a:ahLst/>
            <a:cxnLst/>
            <a:rect l="l" t="t" r="r" b="b"/>
            <a:pathLst>
              <a:path w="8414387" h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520658" y="3240029"/>
            <a:ext cx="1142373" cy="114237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597011" y="1879014"/>
            <a:ext cx="9879016" cy="731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19"/>
              </a:lnSpc>
              <a:spcBef>
                <a:spcPct val="0"/>
              </a:spcBef>
            </a:pPr>
            <a:r>
              <a:rPr lang="en-US" sz="4766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FUTURE SCOPE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30047" y="2933916"/>
            <a:ext cx="4402447" cy="55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19"/>
              </a:lnSpc>
              <a:spcBef>
                <a:spcPct val="0"/>
              </a:spcBef>
            </a:pPr>
            <a:r>
              <a:rPr lang="en-US" sz="3274" b="1" dirty="0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New Opportunities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47387" y="3562737"/>
            <a:ext cx="6015843" cy="676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64"/>
              </a:lnSpc>
              <a:spcBef>
                <a:spcPct val="0"/>
              </a:spcBef>
            </a:pPr>
            <a:r>
              <a:rPr lang="en-US" sz="1931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It has large no of opportunities as python at server can do a lot!(ML AI)</a:t>
            </a:r>
            <a:endParaRPr lang="en-US" sz="1931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5725261" y="3453964"/>
            <a:ext cx="733166" cy="714504"/>
          </a:xfrm>
          <a:custGeom>
            <a:avLst/>
            <a:gdLst/>
            <a:ahLst/>
            <a:cxnLst/>
            <a:rect l="l" t="t" r="r" b="b"/>
            <a:pathLst>
              <a:path w="733166" h="714504">
                <a:moveTo>
                  <a:pt x="0" y="0"/>
                </a:moveTo>
                <a:lnTo>
                  <a:pt x="733166" y="0"/>
                </a:lnTo>
                <a:lnTo>
                  <a:pt x="733166" y="714504"/>
                </a:lnTo>
                <a:lnTo>
                  <a:pt x="0" y="7145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5520658" y="5182483"/>
            <a:ext cx="1142373" cy="114237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830047" y="4876370"/>
            <a:ext cx="4402447" cy="55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19"/>
              </a:lnSpc>
              <a:spcBef>
                <a:spcPct val="0"/>
              </a:spcBef>
            </a:pPr>
            <a:r>
              <a:rPr lang="en-US" sz="3274" b="1" dirty="0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Helper Code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47387" y="5505191"/>
            <a:ext cx="6015843" cy="1022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64"/>
              </a:lnSpc>
              <a:spcBef>
                <a:spcPct val="0"/>
              </a:spcBef>
            </a:pPr>
            <a:r>
              <a:rPr lang="en-US" sz="1931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Program contain some codes that help in future development of it like a dynamic button and design which can be reused!</a:t>
            </a:r>
            <a:endParaRPr lang="en-US" sz="1931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5799040" y="5431446"/>
            <a:ext cx="585607" cy="669613"/>
          </a:xfrm>
          <a:custGeom>
            <a:avLst/>
            <a:gdLst/>
            <a:ahLst/>
            <a:cxnLst/>
            <a:rect l="l" t="t" r="r" b="b"/>
            <a:pathLst>
              <a:path w="585607" h="669613">
                <a:moveTo>
                  <a:pt x="0" y="0"/>
                </a:moveTo>
                <a:lnTo>
                  <a:pt x="585608" y="0"/>
                </a:lnTo>
                <a:lnTo>
                  <a:pt x="585608" y="669613"/>
                </a:lnTo>
                <a:lnTo>
                  <a:pt x="0" y="6696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5520658" y="7125268"/>
            <a:ext cx="1142373" cy="1142373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6830047" y="6819156"/>
            <a:ext cx="4402447" cy="55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19"/>
              </a:lnSpc>
              <a:spcBef>
                <a:spcPct val="0"/>
              </a:spcBef>
            </a:pPr>
            <a:r>
              <a:rPr lang="en-US" sz="3274" b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Innovation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847387" y="7447977"/>
            <a:ext cx="6015843" cy="676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64"/>
              </a:lnSpc>
              <a:spcBef>
                <a:spcPct val="0"/>
              </a:spcBef>
            </a:pPr>
            <a:r>
              <a:rPr lang="en-US" sz="1931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New Ideas such as providing othe</a:t>
            </a:r>
            <a:r>
              <a:rPr lang="en-US" sz="1931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 dynamic like features to betterment of it</a:t>
            </a:r>
            <a:endParaRPr lang="en-US" sz="1931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5818393" y="7372606"/>
            <a:ext cx="566255" cy="720926"/>
          </a:xfrm>
          <a:custGeom>
            <a:avLst/>
            <a:gdLst/>
            <a:ahLst/>
            <a:cxnLst/>
            <a:rect l="l" t="t" r="r" b="b"/>
            <a:pathLst>
              <a:path w="566255" h="720926">
                <a:moveTo>
                  <a:pt x="0" y="0"/>
                </a:moveTo>
                <a:lnTo>
                  <a:pt x="566255" y="0"/>
                </a:lnTo>
                <a:lnTo>
                  <a:pt x="566255" y="720926"/>
                </a:lnTo>
                <a:lnTo>
                  <a:pt x="0" y="7209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pic>
        <p:nvPicPr>
          <p:cNvPr id="24" name="Picture 23" descr="A logo of a globe&#10;&#10;Description automatically generated">
            <a:extLst>
              <a:ext uri="{FF2B5EF4-FFF2-40B4-BE49-F238E27FC236}">
                <a16:creationId xmlns:a16="http://schemas.microsoft.com/office/drawing/2014/main" id="{35B61A10-08E1-104F-9B3E-AC05F4A2990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2210" y="6375975"/>
            <a:ext cx="3267634" cy="36551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59180" y="2139322"/>
            <a:ext cx="4796714" cy="1935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11"/>
              </a:lnSpc>
              <a:spcBef>
                <a:spcPct val="0"/>
              </a:spcBef>
            </a:pPr>
            <a:r>
              <a:rPr lang="en-US" sz="6426" b="1" dirty="0" err="1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Laungage</a:t>
            </a:r>
            <a:r>
              <a:rPr lang="en-US" sz="6426" b="1" dirty="0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 Uses</a:t>
            </a:r>
          </a:p>
        </p:txBody>
      </p:sp>
      <p:sp>
        <p:nvSpPr>
          <p:cNvPr id="3" name="Freeform 3"/>
          <p:cNvSpPr/>
          <p:nvPr/>
        </p:nvSpPr>
        <p:spPr>
          <a:xfrm>
            <a:off x="6975317" y="-2198044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790720" y="416690"/>
            <a:ext cx="10068830" cy="9453620"/>
            <a:chOff x="0" y="0"/>
            <a:chExt cx="3821954" cy="358843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21954" cy="3588431"/>
            </a:xfrm>
            <a:custGeom>
              <a:avLst/>
              <a:gdLst/>
              <a:ahLst/>
              <a:cxnLst/>
              <a:rect l="l" t="t" r="r" b="b"/>
              <a:pathLst>
                <a:path w="3821954" h="3588431">
                  <a:moveTo>
                    <a:pt x="0" y="0"/>
                  </a:moveTo>
                  <a:lnTo>
                    <a:pt x="3821954" y="0"/>
                  </a:lnTo>
                  <a:lnTo>
                    <a:pt x="3821954" y="3588431"/>
                  </a:lnTo>
                  <a:lnTo>
                    <a:pt x="0" y="3588431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821954" cy="36265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76216" y="4572468"/>
            <a:ext cx="6259121" cy="899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8"/>
              </a:lnSpc>
            </a:pPr>
            <a:r>
              <a:rPr lang="en-US" sz="2400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The Most Use language is th</a:t>
            </a:r>
            <a:r>
              <a:rPr lang="en-US" sz="24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 react </a:t>
            </a:r>
            <a:r>
              <a:rPr lang="en-US" sz="2400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js</a:t>
            </a:r>
            <a:r>
              <a:rPr lang="en-US" sz="24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as all the code is done on it. Then flask and python with the socket io and </a:t>
            </a:r>
            <a:r>
              <a:rPr lang="en-US" sz="2400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mysql</a:t>
            </a:r>
            <a:endParaRPr lang="en-US" sz="2400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-892467" y="8377832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9" descr="A logo of a globe&#10;&#10;Description automatically generated">
            <a:extLst>
              <a:ext uri="{FF2B5EF4-FFF2-40B4-BE49-F238E27FC236}">
                <a16:creationId xmlns:a16="http://schemas.microsoft.com/office/drawing/2014/main" id="{45A27B11-AA4B-2B93-F371-86B34A69B0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991" y="6779744"/>
            <a:ext cx="3267634" cy="3655191"/>
          </a:xfrm>
          <a:prstGeom prst="rect">
            <a:avLst/>
          </a:prstGeom>
        </p:spPr>
      </p:pic>
      <p:pic>
        <p:nvPicPr>
          <p:cNvPr id="12" name="Picture 11" descr="A graph with blue rectangles">
            <a:extLst>
              <a:ext uri="{FF2B5EF4-FFF2-40B4-BE49-F238E27FC236}">
                <a16:creationId xmlns:a16="http://schemas.microsoft.com/office/drawing/2014/main" id="{C1163862-F7BB-95F9-802E-8C67DB2764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367010"/>
            <a:ext cx="10668000" cy="94996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96723" y="3893230"/>
            <a:ext cx="2845162" cy="4381054"/>
            <a:chOff x="0" y="0"/>
            <a:chExt cx="862412" cy="13279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62412" cy="1327963"/>
            </a:xfrm>
            <a:custGeom>
              <a:avLst/>
              <a:gdLst/>
              <a:ahLst/>
              <a:cxnLst/>
              <a:rect l="l" t="t" r="r" b="b"/>
              <a:pathLst>
                <a:path w="862412" h="1327963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2422569" y="4122684"/>
            <a:ext cx="2391089" cy="2391084"/>
          </a:xfrm>
          <a:custGeom>
            <a:avLst/>
            <a:gdLst/>
            <a:ahLst/>
            <a:cxnLst/>
            <a:rect l="l" t="t" r="r" b="b"/>
            <a:pathLst>
              <a:path w="6350000" h="6349987">
                <a:moveTo>
                  <a:pt x="3175000" y="6349987"/>
                </a:moveTo>
                <a:cubicBezTo>
                  <a:pt x="1424279" y="6349987"/>
                  <a:pt x="0" y="4925733"/>
                  <a:pt x="0" y="3175038"/>
                </a:cubicBezTo>
                <a:cubicBezTo>
                  <a:pt x="0" y="1424317"/>
                  <a:pt x="1424292" y="0"/>
                  <a:pt x="3175000" y="0"/>
                </a:cubicBezTo>
                <a:cubicBezTo>
                  <a:pt x="4925733" y="0"/>
                  <a:pt x="6350000" y="1424330"/>
                  <a:pt x="6350000" y="3175038"/>
                </a:cubicBezTo>
                <a:cubicBezTo>
                  <a:pt x="6350000" y="4925720"/>
                  <a:pt x="4925733" y="6349987"/>
                  <a:pt x="3175000" y="6349987"/>
                </a:cubicBezTo>
                <a:close/>
                <a:moveTo>
                  <a:pt x="3175000" y="115760"/>
                </a:moveTo>
                <a:cubicBezTo>
                  <a:pt x="1488135" y="115760"/>
                  <a:pt x="115760" y="1488148"/>
                  <a:pt x="115760" y="3175038"/>
                </a:cubicBezTo>
                <a:cubicBezTo>
                  <a:pt x="115760" y="4861915"/>
                  <a:pt x="1488135" y="6234265"/>
                  <a:pt x="3175000" y="6234265"/>
                </a:cubicBezTo>
                <a:cubicBezTo>
                  <a:pt x="4861852" y="6234265"/>
                  <a:pt x="6234265" y="4861890"/>
                  <a:pt x="6234265" y="3175038"/>
                </a:cubicBezTo>
                <a:cubicBezTo>
                  <a:pt x="6234265" y="1488148"/>
                  <a:pt x="4861852" y="115760"/>
                  <a:pt x="3175000" y="115760"/>
                </a:cubicBezTo>
                <a:close/>
              </a:path>
            </a:pathLst>
          </a:custGeom>
          <a:solidFill>
            <a:srgbClr val="56AEFF"/>
          </a:solidFill>
        </p:spPr>
      </p:sp>
      <p:grpSp>
        <p:nvGrpSpPr>
          <p:cNvPr id="8" name="Group 8"/>
          <p:cNvGrpSpPr/>
          <p:nvPr/>
        </p:nvGrpSpPr>
        <p:grpSpPr>
          <a:xfrm>
            <a:off x="5748183" y="3893230"/>
            <a:ext cx="2845162" cy="4381054"/>
            <a:chOff x="0" y="0"/>
            <a:chExt cx="862412" cy="132796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62412" cy="1327963"/>
            </a:xfrm>
            <a:custGeom>
              <a:avLst/>
              <a:gdLst/>
              <a:ahLst/>
              <a:cxnLst/>
              <a:rect l="l" t="t" r="r" b="b"/>
              <a:pathLst>
                <a:path w="862412" h="1327963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434512" y="3893230"/>
            <a:ext cx="2845162" cy="4381054"/>
            <a:chOff x="0" y="0"/>
            <a:chExt cx="862412" cy="132796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62412" cy="1327963"/>
            </a:xfrm>
            <a:custGeom>
              <a:avLst/>
              <a:gdLst/>
              <a:ahLst/>
              <a:cxnLst/>
              <a:rect l="l" t="t" r="r" b="b"/>
              <a:pathLst>
                <a:path w="862412" h="1327963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4523064" y="8274283"/>
            <a:ext cx="2845162" cy="301305"/>
          </a:xfrm>
          <a:custGeom>
            <a:avLst/>
            <a:gdLst/>
            <a:ahLst/>
            <a:cxnLst/>
            <a:rect l="l" t="t" r="r" b="b"/>
            <a:pathLst>
              <a:path w="2845162" h="301305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7721419" y="8274283"/>
            <a:ext cx="2845162" cy="301305"/>
          </a:xfrm>
          <a:custGeom>
            <a:avLst/>
            <a:gdLst/>
            <a:ahLst/>
            <a:cxnLst/>
            <a:rect l="l" t="t" r="r" b="b"/>
            <a:pathLst>
              <a:path w="2845162" h="301305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0919774" y="8274283"/>
            <a:ext cx="2845162" cy="301305"/>
          </a:xfrm>
          <a:custGeom>
            <a:avLst/>
            <a:gdLst/>
            <a:ahLst/>
            <a:cxnLst/>
            <a:rect l="l" t="t" r="r" b="b"/>
            <a:pathLst>
              <a:path w="2845162" h="301305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-690640" y="-1543050"/>
            <a:ext cx="19210521" cy="4453378"/>
            <a:chOff x="0" y="0"/>
            <a:chExt cx="5059561" cy="117290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059561" cy="1172906"/>
            </a:xfrm>
            <a:custGeom>
              <a:avLst/>
              <a:gdLst/>
              <a:ahLst/>
              <a:cxnLst/>
              <a:rect l="l" t="t" r="r" b="b"/>
              <a:pathLst>
                <a:path w="5059561" h="1172906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919280" y="1636188"/>
            <a:ext cx="10450651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19"/>
              </a:lnSpc>
              <a:spcBef>
                <a:spcPct val="0"/>
              </a:spcBef>
            </a:pPr>
            <a:r>
              <a:rPr lang="en-US" sz="4766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OUR TEAM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395460" y="6714263"/>
            <a:ext cx="2470628" cy="764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2"/>
              </a:lnSpc>
            </a:pPr>
            <a:r>
              <a:rPr lang="en-US" sz="2477" spc="123" dirty="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Abhay Pratap Singh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589536" y="7651993"/>
            <a:ext cx="208247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857" spc="92">
                <a:solidFill>
                  <a:srgbClr val="4BD1FB"/>
                </a:solidFill>
                <a:latin typeface="Open Sauce"/>
                <a:ea typeface="Open Sauce"/>
                <a:cs typeface="Open Sauce"/>
                <a:sym typeface="Open Sauce"/>
              </a:rPr>
              <a:t>Programer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245216" y="6730047"/>
            <a:ext cx="1817546" cy="741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Sakshi Rawat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857906" y="7578551"/>
            <a:ext cx="2715269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857" spc="92" dirty="0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Designer + program assistance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948321" y="6739556"/>
            <a:ext cx="1817546" cy="764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2"/>
              </a:lnSpc>
            </a:pPr>
            <a:r>
              <a:rPr lang="en-US" sz="2477" spc="123" dirty="0" err="1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Dakshita</a:t>
            </a:r>
            <a:r>
              <a:rPr lang="en-US" sz="2477" spc="123" dirty="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 Pandey</a:t>
            </a:r>
          </a:p>
        </p:txBody>
      </p:sp>
      <p:sp>
        <p:nvSpPr>
          <p:cNvPr id="33" name="Freeform 33"/>
          <p:cNvSpPr/>
          <p:nvPr/>
        </p:nvSpPr>
        <p:spPr>
          <a:xfrm>
            <a:off x="16804754" y="9074551"/>
            <a:ext cx="1715127" cy="1715127"/>
          </a:xfrm>
          <a:custGeom>
            <a:avLst/>
            <a:gdLst/>
            <a:ahLst/>
            <a:cxnLst/>
            <a:rect l="l" t="t" r="r" b="b"/>
            <a:pathLst>
              <a:path w="1715127" h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-363441" y="-390286"/>
            <a:ext cx="1715127" cy="1715127"/>
          </a:xfrm>
          <a:custGeom>
            <a:avLst/>
            <a:gdLst/>
            <a:ahLst/>
            <a:cxnLst/>
            <a:rect l="l" t="t" r="r" b="b"/>
            <a:pathLst>
              <a:path w="1715127" h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4398071" y="-136788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900991" y="9922935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37" name="Group 37"/>
          <p:cNvGrpSpPr/>
          <p:nvPr/>
        </p:nvGrpSpPr>
        <p:grpSpPr>
          <a:xfrm>
            <a:off x="13117875" y="3893230"/>
            <a:ext cx="2845162" cy="4381054"/>
            <a:chOff x="0" y="0"/>
            <a:chExt cx="862412" cy="1327963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62412" cy="1327963"/>
            </a:xfrm>
            <a:custGeom>
              <a:avLst/>
              <a:gdLst/>
              <a:ahLst/>
              <a:cxnLst/>
              <a:rect l="l" t="t" r="r" b="b"/>
              <a:pathLst>
                <a:path w="862412" h="1327963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13764936" y="6730047"/>
            <a:ext cx="1817546" cy="741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2"/>
              </a:lnSpc>
            </a:pPr>
            <a:r>
              <a:rPr lang="en-US" sz="2477" spc="123" dirty="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Piyush </a:t>
            </a:r>
            <a:r>
              <a:rPr lang="en-US" sz="2477" spc="123" dirty="0" err="1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Amola</a:t>
            </a:r>
            <a:endParaRPr lang="en-US" sz="2477" spc="123" dirty="0">
              <a:solidFill>
                <a:srgbClr val="FFFB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13296510" y="7789854"/>
            <a:ext cx="2536540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857" spc="92" dirty="0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Developer</a:t>
            </a:r>
          </a:p>
        </p:txBody>
      </p:sp>
      <p:pic>
        <p:nvPicPr>
          <p:cNvPr id="45" name="Picture 44" descr="A logo of a globe&#10;&#10;Description automatically generated">
            <a:extLst>
              <a:ext uri="{FF2B5EF4-FFF2-40B4-BE49-F238E27FC236}">
                <a16:creationId xmlns:a16="http://schemas.microsoft.com/office/drawing/2014/main" id="{2A7A31BB-B143-7E95-C602-4AAAA8DAED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269" y="6556883"/>
            <a:ext cx="3267634" cy="3655191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3BFF95CD-E3AD-3030-6355-9EC8A14C2EC8}"/>
              </a:ext>
            </a:extLst>
          </p:cNvPr>
          <p:cNvSpPr/>
          <p:nvPr/>
        </p:nvSpPr>
        <p:spPr>
          <a:xfrm>
            <a:off x="2366082" y="4085358"/>
            <a:ext cx="2449968" cy="244996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b="1" dirty="0">
                <a:solidFill>
                  <a:srgbClr val="002060"/>
                </a:solidFill>
              </a:rPr>
              <a:t>A</a:t>
            </a:r>
            <a:endParaRPr lang="en-IN" sz="13800" b="1" dirty="0">
              <a:solidFill>
                <a:srgbClr val="002060"/>
              </a:solidFill>
            </a:endParaRPr>
          </a:p>
        </p:txBody>
      </p:sp>
      <p:sp>
        <p:nvSpPr>
          <p:cNvPr id="47" name="TextBox 30">
            <a:extLst>
              <a:ext uri="{FF2B5EF4-FFF2-40B4-BE49-F238E27FC236}">
                <a16:creationId xmlns:a16="http://schemas.microsoft.com/office/drawing/2014/main" id="{4067159A-3738-E134-74DC-D712BE6EAA93}"/>
              </a:ext>
            </a:extLst>
          </p:cNvPr>
          <p:cNvSpPr txBox="1"/>
          <p:nvPr/>
        </p:nvSpPr>
        <p:spPr>
          <a:xfrm>
            <a:off x="9499458" y="7507725"/>
            <a:ext cx="2715269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857" spc="92" dirty="0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Designer + program assistance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E0864BA-99C9-C794-6E5B-59F065896721}"/>
              </a:ext>
            </a:extLst>
          </p:cNvPr>
          <p:cNvSpPr/>
          <p:nvPr/>
        </p:nvSpPr>
        <p:spPr>
          <a:xfrm>
            <a:off x="5929005" y="3978775"/>
            <a:ext cx="2449968" cy="244996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b="1" dirty="0">
                <a:solidFill>
                  <a:srgbClr val="002060"/>
                </a:solidFill>
              </a:rPr>
              <a:t>S</a:t>
            </a:r>
            <a:endParaRPr lang="en-IN" sz="13800" b="1" dirty="0">
              <a:solidFill>
                <a:srgbClr val="002060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EA06996-2838-4D71-D3A9-7FDA67663FE1}"/>
              </a:ext>
            </a:extLst>
          </p:cNvPr>
          <p:cNvSpPr/>
          <p:nvPr/>
        </p:nvSpPr>
        <p:spPr>
          <a:xfrm>
            <a:off x="9632108" y="4085358"/>
            <a:ext cx="2449968" cy="244996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b="1" dirty="0">
                <a:solidFill>
                  <a:srgbClr val="002060"/>
                </a:solidFill>
              </a:rPr>
              <a:t>D</a:t>
            </a:r>
            <a:endParaRPr lang="en-IN" sz="13800" b="1" dirty="0">
              <a:solidFill>
                <a:srgbClr val="002060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0AFFE5D-051A-EC30-3CC1-36AC1D56099B}"/>
              </a:ext>
            </a:extLst>
          </p:cNvPr>
          <p:cNvSpPr/>
          <p:nvPr/>
        </p:nvSpPr>
        <p:spPr>
          <a:xfrm>
            <a:off x="13315472" y="4036343"/>
            <a:ext cx="2449968" cy="244996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b="1" dirty="0">
                <a:solidFill>
                  <a:srgbClr val="002060"/>
                </a:solidFill>
              </a:rPr>
              <a:t>P</a:t>
            </a:r>
            <a:endParaRPr lang="en-IN" sz="138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86667" y="3084143"/>
            <a:ext cx="2610247" cy="261024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3133964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5844564" y="3084143"/>
            <a:ext cx="2613061" cy="2610247"/>
            <a:chOff x="0" y="0"/>
            <a:chExt cx="991873" cy="9908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91873" cy="990805"/>
            </a:xfrm>
            <a:custGeom>
              <a:avLst/>
              <a:gdLst/>
              <a:ahLst/>
              <a:cxnLst/>
              <a:rect l="l" t="t" r="r" b="b"/>
              <a:pathLst>
                <a:path w="991873" h="990805">
                  <a:moveTo>
                    <a:pt x="0" y="0"/>
                  </a:moveTo>
                  <a:lnTo>
                    <a:pt x="991873" y="0"/>
                  </a:lnTo>
                  <a:lnTo>
                    <a:pt x="991873" y="990805"/>
                  </a:lnTo>
                  <a:lnTo>
                    <a:pt x="0" y="990805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991873" cy="1028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5991861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2986667" y="6135498"/>
            <a:ext cx="2613061" cy="2599034"/>
            <a:chOff x="0" y="0"/>
            <a:chExt cx="991873" cy="9865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91873" cy="986549"/>
            </a:xfrm>
            <a:custGeom>
              <a:avLst/>
              <a:gdLst/>
              <a:ahLst/>
              <a:cxnLst/>
              <a:rect l="l" t="t" r="r" b="b"/>
              <a:pathLst>
                <a:path w="991873" h="986549">
                  <a:moveTo>
                    <a:pt x="0" y="0"/>
                  </a:moveTo>
                  <a:lnTo>
                    <a:pt x="991873" y="0"/>
                  </a:lnTo>
                  <a:lnTo>
                    <a:pt x="991873" y="986549"/>
                  </a:lnTo>
                  <a:lnTo>
                    <a:pt x="0" y="986549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991873" cy="10246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3133964" y="742705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5844564" y="6135498"/>
            <a:ext cx="2613061" cy="2599034"/>
            <a:chOff x="0" y="0"/>
            <a:chExt cx="991873" cy="98654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91873" cy="986549"/>
            </a:xfrm>
            <a:custGeom>
              <a:avLst/>
              <a:gdLst/>
              <a:ahLst/>
              <a:cxnLst/>
              <a:rect l="l" t="t" r="r" b="b"/>
              <a:pathLst>
                <a:path w="991873" h="986549">
                  <a:moveTo>
                    <a:pt x="0" y="0"/>
                  </a:moveTo>
                  <a:lnTo>
                    <a:pt x="991873" y="0"/>
                  </a:lnTo>
                  <a:lnTo>
                    <a:pt x="991873" y="986549"/>
                  </a:lnTo>
                  <a:lnTo>
                    <a:pt x="0" y="986549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91873" cy="10246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5991861" y="742705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18"/>
          <p:cNvGrpSpPr/>
          <p:nvPr/>
        </p:nvGrpSpPr>
        <p:grpSpPr>
          <a:xfrm>
            <a:off x="10000675" y="1509629"/>
            <a:ext cx="6992751" cy="8074770"/>
            <a:chOff x="0" y="0"/>
            <a:chExt cx="54991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10143550" y="1698193"/>
            <a:ext cx="6849876" cy="7733806"/>
            <a:chOff x="0" y="0"/>
            <a:chExt cx="5624231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624231" cy="6350000"/>
            </a:xfrm>
            <a:custGeom>
              <a:avLst/>
              <a:gdLst/>
              <a:ahLst/>
              <a:cxnLst/>
              <a:rect l="l" t="t" r="r" b="b"/>
              <a:pathLst>
                <a:path w="5624231" h="6350000">
                  <a:moveTo>
                    <a:pt x="2812116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812116" y="0"/>
                  </a:lnTo>
                  <a:lnTo>
                    <a:pt x="5624231" y="1587500"/>
                  </a:lnTo>
                  <a:lnTo>
                    <a:pt x="5624231" y="4762500"/>
                  </a:lnTo>
                  <a:lnTo>
                    <a:pt x="2812116" y="6350000"/>
                  </a:lnTo>
                  <a:close/>
                </a:path>
              </a:pathLst>
            </a:custGeom>
            <a:blipFill>
              <a:blip r:embed="rId2"/>
              <a:stretch>
                <a:fillRect l="-34731" r="-34731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8705275" y="3084143"/>
            <a:ext cx="2718721" cy="2610247"/>
            <a:chOff x="0" y="0"/>
            <a:chExt cx="1031980" cy="99080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31980" cy="990805"/>
            </a:xfrm>
            <a:custGeom>
              <a:avLst/>
              <a:gdLst/>
              <a:ahLst/>
              <a:cxnLst/>
              <a:rect l="l" t="t" r="r" b="b"/>
              <a:pathLst>
                <a:path w="1031980" h="990805">
                  <a:moveTo>
                    <a:pt x="0" y="0"/>
                  </a:moveTo>
                  <a:lnTo>
                    <a:pt x="1031980" y="0"/>
                  </a:lnTo>
                  <a:lnTo>
                    <a:pt x="1031980" y="990805"/>
                  </a:lnTo>
                  <a:lnTo>
                    <a:pt x="0" y="990805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031980" cy="1028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 flipV="1">
            <a:off x="8852572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6" name="Group 26"/>
          <p:cNvGrpSpPr/>
          <p:nvPr/>
        </p:nvGrpSpPr>
        <p:grpSpPr>
          <a:xfrm>
            <a:off x="8705275" y="6117268"/>
            <a:ext cx="2613061" cy="2617264"/>
            <a:chOff x="0" y="0"/>
            <a:chExt cx="991873" cy="99346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91873" cy="993468"/>
            </a:xfrm>
            <a:custGeom>
              <a:avLst/>
              <a:gdLst/>
              <a:ahLst/>
              <a:cxnLst/>
              <a:rect l="l" t="t" r="r" b="b"/>
              <a:pathLst>
                <a:path w="991873" h="993468">
                  <a:moveTo>
                    <a:pt x="0" y="0"/>
                  </a:moveTo>
                  <a:lnTo>
                    <a:pt x="991873" y="0"/>
                  </a:lnTo>
                  <a:lnTo>
                    <a:pt x="991873" y="993468"/>
                  </a:lnTo>
                  <a:lnTo>
                    <a:pt x="0" y="993468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991873" cy="1031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 flipV="1">
            <a:off x="8852572" y="742705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Freeform 30"/>
          <p:cNvSpPr/>
          <p:nvPr/>
        </p:nvSpPr>
        <p:spPr>
          <a:xfrm>
            <a:off x="-7967641" y="-199643"/>
            <a:ext cx="9077445" cy="9077445"/>
          </a:xfrm>
          <a:custGeom>
            <a:avLst/>
            <a:gdLst/>
            <a:ahLst/>
            <a:cxnLst/>
            <a:rect l="l" t="t" r="r" b="b"/>
            <a:pathLst>
              <a:path w="9077445" h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1" name="TextBox 31"/>
          <p:cNvSpPr txBox="1"/>
          <p:nvPr/>
        </p:nvSpPr>
        <p:spPr>
          <a:xfrm>
            <a:off x="2874759" y="1069543"/>
            <a:ext cx="8437330" cy="121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 b="1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OVERVIEW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672661" y="4840805"/>
            <a:ext cx="3171903" cy="419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sz="248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Features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447970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991861" y="4813047"/>
            <a:ext cx="2203125" cy="768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26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Technology Stack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305867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133964" y="7582446"/>
            <a:ext cx="2318467" cy="874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1"/>
              </a:lnSpc>
            </a:pPr>
            <a:r>
              <a:rPr lang="en-US" sz="258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Challenges Faces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413385" y="6275415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991861" y="7582446"/>
            <a:ext cx="2318467" cy="874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1"/>
              </a:lnSpc>
            </a:pPr>
            <a:r>
              <a:rPr lang="en-US" sz="258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Resources Used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305867" y="6275415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05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910668" y="4760255"/>
            <a:ext cx="2465764" cy="874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1"/>
              </a:lnSpc>
            </a:pPr>
            <a:r>
              <a:rPr lang="en-US" sz="258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Inplementation Steps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166578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852572" y="7582446"/>
            <a:ext cx="2318467" cy="42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1"/>
              </a:lnSpc>
            </a:pPr>
            <a:r>
              <a:rPr lang="en-US" sz="258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Future Scope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166578" y="6275415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06</a:t>
            </a:r>
          </a:p>
        </p:txBody>
      </p:sp>
      <p:pic>
        <p:nvPicPr>
          <p:cNvPr id="44" name="Picture 43" descr="A logo of a globe&#10;&#10;Description automatically generated">
            <a:extLst>
              <a:ext uri="{FF2B5EF4-FFF2-40B4-BE49-F238E27FC236}">
                <a16:creationId xmlns:a16="http://schemas.microsoft.com/office/drawing/2014/main" id="{F10DFDA2-339F-03D9-CED8-338FD3634C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15"/>
            <a:ext cx="3267634" cy="36551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3520" y="159091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789475" y="-57038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6" descr="A logo of a globe&#10;&#10;Description automatically generated">
            <a:extLst>
              <a:ext uri="{FF2B5EF4-FFF2-40B4-BE49-F238E27FC236}">
                <a16:creationId xmlns:a16="http://schemas.microsoft.com/office/drawing/2014/main" id="{26700D40-A9CE-1CE0-3A62-07F1ABCAC3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795" y="0"/>
            <a:ext cx="7088739" cy="7929497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82E41E57-00BB-7C3A-5BF4-2CEE5CC03DE0}"/>
              </a:ext>
            </a:extLst>
          </p:cNvPr>
          <p:cNvSpPr txBox="1"/>
          <p:nvPr/>
        </p:nvSpPr>
        <p:spPr>
          <a:xfrm>
            <a:off x="1143001" y="571500"/>
            <a:ext cx="13868400" cy="8679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ct val="150000"/>
              </a:lnSpc>
            </a:pPr>
            <a:r>
              <a:rPr lang="en-US" sz="9600" b="1" spc="459" dirty="0">
                <a:solidFill>
                  <a:schemeClr val="bg1"/>
                </a:solidFill>
                <a:latin typeface="Now Bold"/>
                <a:ea typeface="Now Bold"/>
                <a:cs typeface="Now Bold"/>
                <a:sym typeface="Now Bold"/>
              </a:rPr>
              <a:t>WE ARE </a:t>
            </a:r>
          </a:p>
          <a:p>
            <a:pPr marL="0" lvl="0" indent="0" algn="l">
              <a:lnSpc>
                <a:spcPct val="150000"/>
              </a:lnSpc>
            </a:pPr>
            <a:r>
              <a:rPr lang="en-US" sz="9600" b="1" spc="459" dirty="0">
                <a:solidFill>
                  <a:schemeClr val="bg1"/>
                </a:solidFill>
                <a:latin typeface="Now Bold"/>
                <a:ea typeface="Now Bold"/>
                <a:cs typeface="Now Bold"/>
                <a:sym typeface="Now Bold"/>
              </a:rPr>
              <a:t>NOT PERFECT </a:t>
            </a:r>
          </a:p>
          <a:p>
            <a:pPr marL="0" lvl="0" indent="0" algn="l">
              <a:lnSpc>
                <a:spcPct val="150000"/>
              </a:lnSpc>
            </a:pPr>
            <a:r>
              <a:rPr lang="en-US" sz="9600" b="1" spc="459" dirty="0">
                <a:solidFill>
                  <a:schemeClr val="bg1"/>
                </a:solidFill>
                <a:latin typeface="Now Bold"/>
                <a:ea typeface="Now Bold"/>
                <a:cs typeface="Now Bold"/>
                <a:sym typeface="Now Bold"/>
              </a:rPr>
              <a:t>BUT </a:t>
            </a:r>
          </a:p>
          <a:p>
            <a:pPr marL="0" lvl="0" indent="0" algn="l">
              <a:lnSpc>
                <a:spcPct val="150000"/>
              </a:lnSpc>
            </a:pPr>
            <a:r>
              <a:rPr lang="en-US" sz="9600" b="1" spc="459" dirty="0">
                <a:solidFill>
                  <a:schemeClr val="bg1"/>
                </a:solidFill>
                <a:latin typeface="Now Bold"/>
                <a:ea typeface="Now Bold"/>
                <a:cs typeface="Now Bold"/>
                <a:sym typeface="Now Bold"/>
              </a:rPr>
              <a:t>ONE DAY WE WILL!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70869" y="2894574"/>
            <a:ext cx="2610247" cy="261024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2730332" y="4398402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6315392" y="2894574"/>
            <a:ext cx="2613061" cy="2610247"/>
            <a:chOff x="0" y="0"/>
            <a:chExt cx="991873" cy="9908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91873" cy="990805"/>
            </a:xfrm>
            <a:custGeom>
              <a:avLst/>
              <a:gdLst/>
              <a:ahLst/>
              <a:cxnLst/>
              <a:rect l="l" t="t" r="r" b="b"/>
              <a:pathLst>
                <a:path w="991873" h="990805">
                  <a:moveTo>
                    <a:pt x="0" y="0"/>
                  </a:moveTo>
                  <a:lnTo>
                    <a:pt x="991873" y="0"/>
                  </a:lnTo>
                  <a:lnTo>
                    <a:pt x="991873" y="990805"/>
                  </a:lnTo>
                  <a:lnTo>
                    <a:pt x="0" y="990805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991873" cy="1028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6520360" y="4417452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10276005" y="2968946"/>
            <a:ext cx="2613061" cy="2599034"/>
            <a:chOff x="0" y="0"/>
            <a:chExt cx="991873" cy="9865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91873" cy="986549"/>
            </a:xfrm>
            <a:custGeom>
              <a:avLst/>
              <a:gdLst/>
              <a:ahLst/>
              <a:cxnLst/>
              <a:rect l="l" t="t" r="r" b="b"/>
              <a:pathLst>
                <a:path w="991873" h="986549">
                  <a:moveTo>
                    <a:pt x="0" y="0"/>
                  </a:moveTo>
                  <a:lnTo>
                    <a:pt x="991873" y="0"/>
                  </a:lnTo>
                  <a:lnTo>
                    <a:pt x="991873" y="986549"/>
                  </a:lnTo>
                  <a:lnTo>
                    <a:pt x="0" y="986549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991873" cy="10246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10578850" y="4398402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6315392" y="6380190"/>
            <a:ext cx="2613061" cy="2599034"/>
            <a:chOff x="0" y="0"/>
            <a:chExt cx="991873" cy="98654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91873" cy="986549"/>
            </a:xfrm>
            <a:custGeom>
              <a:avLst/>
              <a:gdLst/>
              <a:ahLst/>
              <a:cxnLst/>
              <a:rect l="l" t="t" r="r" b="b"/>
              <a:pathLst>
                <a:path w="991873" h="986549">
                  <a:moveTo>
                    <a:pt x="0" y="0"/>
                  </a:moveTo>
                  <a:lnTo>
                    <a:pt x="991873" y="0"/>
                  </a:lnTo>
                  <a:lnTo>
                    <a:pt x="991873" y="986549"/>
                  </a:lnTo>
                  <a:lnTo>
                    <a:pt x="0" y="986549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91873" cy="10246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6579697" y="7801661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2" name="Group 22"/>
          <p:cNvGrpSpPr/>
          <p:nvPr/>
        </p:nvGrpSpPr>
        <p:grpSpPr>
          <a:xfrm>
            <a:off x="9917339" y="6380190"/>
            <a:ext cx="2613061" cy="2617264"/>
            <a:chOff x="0" y="0"/>
            <a:chExt cx="991873" cy="99346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91873" cy="993468"/>
            </a:xfrm>
            <a:custGeom>
              <a:avLst/>
              <a:gdLst/>
              <a:ahLst/>
              <a:cxnLst/>
              <a:rect l="l" t="t" r="r" b="b"/>
              <a:pathLst>
                <a:path w="991873" h="993468">
                  <a:moveTo>
                    <a:pt x="0" y="0"/>
                  </a:moveTo>
                  <a:lnTo>
                    <a:pt x="991873" y="0"/>
                  </a:lnTo>
                  <a:lnTo>
                    <a:pt x="991873" y="993468"/>
                  </a:lnTo>
                  <a:lnTo>
                    <a:pt x="0" y="993468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991873" cy="1031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 flipV="1">
            <a:off x="10231344" y="7782611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Freeform 26"/>
          <p:cNvSpPr/>
          <p:nvPr/>
        </p:nvSpPr>
        <p:spPr>
          <a:xfrm>
            <a:off x="-7631327" y="597505"/>
            <a:ext cx="9077445" cy="9077445"/>
          </a:xfrm>
          <a:custGeom>
            <a:avLst/>
            <a:gdLst/>
            <a:ahLst/>
            <a:cxnLst/>
            <a:rect l="l" t="t" r="r" b="b"/>
            <a:pathLst>
              <a:path w="9077445" h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3194289" y="562306"/>
            <a:ext cx="12058338" cy="1227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 b="1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TECHNOLOGY STACK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624380" y="4680030"/>
            <a:ext cx="2328600" cy="749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4"/>
              </a:lnSpc>
            </a:pPr>
            <a:r>
              <a:rPr lang="en-US" sz="258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React js</a:t>
            </a:r>
          </a:p>
          <a:p>
            <a:pPr algn="ctr">
              <a:lnSpc>
                <a:spcPts val="2522"/>
              </a:lnSpc>
            </a:pPr>
            <a:endParaRPr lang="en-US" sz="2589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3030765" y="3073209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447665" y="4670877"/>
            <a:ext cx="2203125" cy="874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4"/>
              </a:lnSpc>
            </a:pPr>
            <a:r>
              <a:rPr lang="en-US" sz="258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Redux</a:t>
            </a:r>
          </a:p>
          <a:p>
            <a:pPr algn="ctr">
              <a:lnSpc>
                <a:spcPts val="3574"/>
              </a:lnSpc>
            </a:pPr>
            <a:endParaRPr lang="en-US" sz="2589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762266" y="3073209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360322" y="4624947"/>
            <a:ext cx="2318467" cy="874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1"/>
              </a:lnSpc>
            </a:pPr>
            <a:r>
              <a:rPr lang="en-US" sz="258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Python</a:t>
            </a:r>
          </a:p>
          <a:p>
            <a:pPr algn="ctr">
              <a:lnSpc>
                <a:spcPts val="3571"/>
              </a:lnSpc>
            </a:pPr>
            <a:endParaRPr lang="en-US" sz="2587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0674329" y="2957861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464354" y="8104929"/>
            <a:ext cx="2318467" cy="874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1"/>
              </a:lnSpc>
            </a:pPr>
            <a:r>
              <a:rPr lang="en-US" sz="258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Flask(Python)</a:t>
            </a:r>
          </a:p>
          <a:p>
            <a:pPr algn="ctr">
              <a:lnSpc>
                <a:spcPts val="3571"/>
              </a:lnSpc>
            </a:pPr>
            <a:endParaRPr lang="en-US" sz="2587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6893703" y="6504015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06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917339" y="8104929"/>
            <a:ext cx="2318467" cy="874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1"/>
              </a:lnSpc>
            </a:pPr>
            <a:r>
              <a:rPr lang="en-US" sz="258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My SQL</a:t>
            </a:r>
          </a:p>
          <a:p>
            <a:pPr algn="ctr">
              <a:lnSpc>
                <a:spcPts val="3571"/>
              </a:lnSpc>
            </a:pPr>
            <a:endParaRPr lang="en-US" sz="2587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0231344" y="6504015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07</a:t>
            </a:r>
          </a:p>
        </p:txBody>
      </p:sp>
      <p:sp>
        <p:nvSpPr>
          <p:cNvPr id="40" name="Freeform 40"/>
          <p:cNvSpPr/>
          <p:nvPr/>
        </p:nvSpPr>
        <p:spPr>
          <a:xfrm>
            <a:off x="16572017" y="535559"/>
            <a:ext cx="9077445" cy="9077445"/>
          </a:xfrm>
          <a:custGeom>
            <a:avLst/>
            <a:gdLst/>
            <a:ahLst/>
            <a:cxnLst/>
            <a:rect l="l" t="t" r="r" b="b"/>
            <a:pathLst>
              <a:path w="9077445" h="9077445">
                <a:moveTo>
                  <a:pt x="0" y="0"/>
                </a:moveTo>
                <a:lnTo>
                  <a:pt x="9077445" y="0"/>
                </a:lnTo>
                <a:lnTo>
                  <a:pt x="9077445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4" name="Group 44"/>
          <p:cNvGrpSpPr/>
          <p:nvPr/>
        </p:nvGrpSpPr>
        <p:grpSpPr>
          <a:xfrm>
            <a:off x="13550460" y="6380190"/>
            <a:ext cx="2613061" cy="2617264"/>
            <a:chOff x="0" y="0"/>
            <a:chExt cx="991873" cy="993468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991873" cy="993468"/>
            </a:xfrm>
            <a:custGeom>
              <a:avLst/>
              <a:gdLst/>
              <a:ahLst/>
              <a:cxnLst/>
              <a:rect l="l" t="t" r="r" b="b"/>
              <a:pathLst>
                <a:path w="991873" h="993468">
                  <a:moveTo>
                    <a:pt x="0" y="0"/>
                  </a:moveTo>
                  <a:lnTo>
                    <a:pt x="991873" y="0"/>
                  </a:lnTo>
                  <a:lnTo>
                    <a:pt x="991873" y="993468"/>
                  </a:lnTo>
                  <a:lnTo>
                    <a:pt x="0" y="993468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991873" cy="1031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48" name="TextBox 48"/>
          <p:cNvSpPr txBox="1"/>
          <p:nvPr/>
        </p:nvSpPr>
        <p:spPr>
          <a:xfrm>
            <a:off x="14036235" y="6504015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08</a:t>
            </a:r>
          </a:p>
        </p:txBody>
      </p:sp>
      <p:sp>
        <p:nvSpPr>
          <p:cNvPr id="50" name="AutoShape 50"/>
          <p:cNvSpPr/>
          <p:nvPr/>
        </p:nvSpPr>
        <p:spPr>
          <a:xfrm flipV="1">
            <a:off x="13911220" y="7839761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2" name="TextBox 52"/>
          <p:cNvSpPr txBox="1"/>
          <p:nvPr/>
        </p:nvSpPr>
        <p:spPr>
          <a:xfrm>
            <a:off x="13845054" y="8123160"/>
            <a:ext cx="2318467" cy="874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1"/>
              </a:lnSpc>
            </a:pPr>
            <a:r>
              <a:rPr lang="en-US" sz="2587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Socket.IO</a:t>
            </a:r>
          </a:p>
          <a:p>
            <a:pPr algn="ctr">
              <a:lnSpc>
                <a:spcPts val="3571"/>
              </a:lnSpc>
            </a:pPr>
            <a:endParaRPr lang="en-US" sz="2587" b="1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pic>
        <p:nvPicPr>
          <p:cNvPr id="53" name="Picture 52" descr="A logo of a globe&#10;&#10;Description automatically generated">
            <a:extLst>
              <a:ext uri="{FF2B5EF4-FFF2-40B4-BE49-F238E27FC236}">
                <a16:creationId xmlns:a16="http://schemas.microsoft.com/office/drawing/2014/main" id="{E0D162BA-E865-224A-B760-FC85CB782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15"/>
            <a:ext cx="3267634" cy="36551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159728" y="3574440"/>
            <a:ext cx="7410" cy="5528049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7780685" y="6202585"/>
            <a:ext cx="5546905" cy="3183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57"/>
              </a:lnSpc>
              <a:spcBef>
                <a:spcPct val="0"/>
              </a:spcBef>
            </a:pPr>
            <a:r>
              <a:rPr lang="en-US" sz="2800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We  are the programming enthusiast who loves programming more than any othe</a:t>
            </a:r>
            <a:r>
              <a:rPr lang="en-US" sz="28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 thing </a:t>
            </a:r>
            <a:r>
              <a:rPr lang="en-US" sz="2800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(except family, </a:t>
            </a:r>
            <a:r>
              <a:rPr lang="en-US" sz="2800" u="none" strike="noStrik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etc</a:t>
            </a:r>
            <a:r>
              <a:rPr lang="en-US" sz="2800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). </a:t>
            </a:r>
            <a:r>
              <a:rPr lang="en-US" sz="28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We love to face challenges and trying out new things in life and wanted to discover it in the more depth.</a:t>
            </a:r>
            <a:endParaRPr lang="en-US" sz="2800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9084057" y="3326605"/>
            <a:ext cx="1137965" cy="1647055"/>
          </a:xfrm>
          <a:custGeom>
            <a:avLst/>
            <a:gdLst/>
            <a:ahLst/>
            <a:cxnLst/>
            <a:rect l="l" t="t" r="r" b="b"/>
            <a:pathLst>
              <a:path w="837406" h="1212035">
                <a:moveTo>
                  <a:pt x="0" y="0"/>
                </a:moveTo>
                <a:lnTo>
                  <a:pt x="837406" y="0"/>
                </a:lnTo>
                <a:lnTo>
                  <a:pt x="837406" y="1212036"/>
                </a:lnTo>
                <a:lnTo>
                  <a:pt x="0" y="1212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564198" y="3529419"/>
            <a:ext cx="1671193" cy="1689625"/>
          </a:xfrm>
          <a:custGeom>
            <a:avLst/>
            <a:gdLst/>
            <a:ahLst/>
            <a:cxnLst/>
            <a:rect l="l" t="t" r="r" b="b"/>
            <a:pathLst>
              <a:path w="1197170" h="1210374">
                <a:moveTo>
                  <a:pt x="0" y="0"/>
                </a:moveTo>
                <a:lnTo>
                  <a:pt x="1197170" y="0"/>
                </a:lnTo>
                <a:lnTo>
                  <a:pt x="1197170" y="1210374"/>
                </a:lnTo>
                <a:lnTo>
                  <a:pt x="0" y="1210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6" name="Group 6"/>
          <p:cNvGrpSpPr/>
          <p:nvPr/>
        </p:nvGrpSpPr>
        <p:grpSpPr>
          <a:xfrm rot="-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2620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26202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 rot="6150721">
            <a:off x="6080933" y="4579544"/>
            <a:ext cx="13544802" cy="1127911"/>
          </a:xfrm>
          <a:custGeom>
            <a:avLst/>
            <a:gdLst/>
            <a:ahLst/>
            <a:cxnLst/>
            <a:rect l="l" t="t" r="r" b="b"/>
            <a:pathLst>
              <a:path w="13544802" h="1127911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37172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1807534" y="0"/>
            <a:ext cx="6254290" cy="10287000"/>
            <a:chOff x="0" y="0"/>
            <a:chExt cx="3860673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860673" cy="6350000"/>
            </a:xfrm>
            <a:custGeom>
              <a:avLst/>
              <a:gdLst/>
              <a:ahLst/>
              <a:cxnLst/>
              <a:rect l="l" t="t" r="r" b="b"/>
              <a:pathLst>
                <a:path w="3860673" h="6350000">
                  <a:moveTo>
                    <a:pt x="3860673" y="0"/>
                  </a:moveTo>
                  <a:lnTo>
                    <a:pt x="2341753" y="6350000"/>
                  </a:lnTo>
                  <a:lnTo>
                    <a:pt x="0" y="6350000"/>
                  </a:lnTo>
                  <a:lnTo>
                    <a:pt x="1518920" y="0"/>
                  </a:lnTo>
                  <a:lnTo>
                    <a:pt x="386067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4" name="Freeform 14"/>
          <p:cNvSpPr/>
          <p:nvPr/>
        </p:nvSpPr>
        <p:spPr>
          <a:xfrm rot="-4615544">
            <a:off x="10510810" y="5041623"/>
            <a:ext cx="13544802" cy="1127911"/>
          </a:xfrm>
          <a:custGeom>
            <a:avLst/>
            <a:gdLst/>
            <a:ahLst/>
            <a:cxnLst/>
            <a:rect l="l" t="t" r="r" b="b"/>
            <a:pathLst>
              <a:path w="13544802" h="1127911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37172"/>
            </a:stretch>
          </a:blipFill>
        </p:spPr>
      </p:sp>
      <p:grpSp>
        <p:nvGrpSpPr>
          <p:cNvPr id="15" name="Group 15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26202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26202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3524194" y="2017041"/>
            <a:ext cx="8591605" cy="13657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11500" b="1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ABOUT US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701743" y="6335692"/>
            <a:ext cx="4026849" cy="2786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057"/>
              </a:lnSpc>
              <a:spcBef>
                <a:spcPct val="0"/>
              </a:spcBef>
            </a:pPr>
            <a:r>
              <a:rPr lang="en-US" sz="2800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We are the student of GP Kaladhung</a:t>
            </a:r>
            <a:r>
              <a:rPr lang="en-US" sz="28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 and we are here to represent our college and enhance our skills, confidence and to discover opportunities</a:t>
            </a:r>
            <a:endParaRPr lang="en-US" sz="2800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699246" y="5444691"/>
            <a:ext cx="4026849" cy="400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057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As a Student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780685" y="5444690"/>
            <a:ext cx="4026849" cy="400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057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As a Enthusiast</a:t>
            </a:r>
          </a:p>
        </p:txBody>
      </p:sp>
      <p:pic>
        <p:nvPicPr>
          <p:cNvPr id="24" name="Picture 23" descr="A logo of a globe&#10;&#10;Description automatically generated">
            <a:extLst>
              <a:ext uri="{FF2B5EF4-FFF2-40B4-BE49-F238E27FC236}">
                <a16:creationId xmlns:a16="http://schemas.microsoft.com/office/drawing/2014/main" id="{B14755A8-49DB-C1E5-6769-1B477E47D8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815" y="296117"/>
            <a:ext cx="3267634" cy="36551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logo of a globe&#10;&#10;Description automatically generated">
            <a:extLst>
              <a:ext uri="{FF2B5EF4-FFF2-40B4-BE49-F238E27FC236}">
                <a16:creationId xmlns:a16="http://schemas.microsoft.com/office/drawing/2014/main" id="{822F2F22-A953-E3F2-392B-27027DDA4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15"/>
            <a:ext cx="3267634" cy="3655191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0982623" y="4586506"/>
            <a:ext cx="4432959" cy="1427059"/>
            <a:chOff x="0" y="0"/>
            <a:chExt cx="4289760" cy="13809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9806" cy="1380998"/>
            </a:xfrm>
            <a:custGeom>
              <a:avLst/>
              <a:gdLst/>
              <a:ahLst/>
              <a:cxnLst/>
              <a:rect l="l" t="t" r="r" b="b"/>
              <a:pathLst>
                <a:path w="4289806" h="1380998">
                  <a:moveTo>
                    <a:pt x="4013454" y="876173"/>
                  </a:moveTo>
                  <a:lnTo>
                    <a:pt x="3530854" y="0"/>
                  </a:lnTo>
                  <a:lnTo>
                    <a:pt x="758825" y="0"/>
                  </a:lnTo>
                  <a:lnTo>
                    <a:pt x="279400" y="876173"/>
                  </a:lnTo>
                  <a:lnTo>
                    <a:pt x="0" y="1380998"/>
                  </a:lnTo>
                  <a:lnTo>
                    <a:pt x="4289806" y="1380998"/>
                  </a:lnTo>
                  <a:lnTo>
                    <a:pt x="4013454" y="876173"/>
                  </a:lnTo>
                  <a:close/>
                </a:path>
              </a:pathLst>
            </a:custGeom>
            <a:solidFill>
              <a:srgbClr val="4BD1F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815942" y="1873011"/>
            <a:ext cx="2769297" cy="2611562"/>
            <a:chOff x="0" y="0"/>
            <a:chExt cx="2679840" cy="2527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79827" cy="2527173"/>
            </a:xfrm>
            <a:custGeom>
              <a:avLst/>
              <a:gdLst/>
              <a:ahLst/>
              <a:cxnLst/>
              <a:rect l="l" t="t" r="r" b="b"/>
              <a:pathLst>
                <a:path w="2679827" h="2527173">
                  <a:moveTo>
                    <a:pt x="1343152" y="0"/>
                  </a:moveTo>
                  <a:lnTo>
                    <a:pt x="0" y="2527173"/>
                  </a:lnTo>
                  <a:lnTo>
                    <a:pt x="2679827" y="2527173"/>
                  </a:lnTo>
                  <a:lnTo>
                    <a:pt x="1343152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135929" y="7686899"/>
            <a:ext cx="8123371" cy="1571401"/>
            <a:chOff x="0" y="0"/>
            <a:chExt cx="7860960" cy="15206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860919" cy="1520698"/>
            </a:xfrm>
            <a:custGeom>
              <a:avLst/>
              <a:gdLst/>
              <a:ahLst/>
              <a:cxnLst/>
              <a:rect l="l" t="t" r="r" b="b"/>
              <a:pathLst>
                <a:path w="7860919" h="1520698">
                  <a:moveTo>
                    <a:pt x="879475" y="0"/>
                  </a:moveTo>
                  <a:lnTo>
                    <a:pt x="0" y="1520698"/>
                  </a:lnTo>
                  <a:lnTo>
                    <a:pt x="3933698" y="1520698"/>
                  </a:lnTo>
                  <a:lnTo>
                    <a:pt x="7860919" y="1520698"/>
                  </a:lnTo>
                  <a:lnTo>
                    <a:pt x="6981571" y="0"/>
                  </a:lnTo>
                  <a:lnTo>
                    <a:pt x="879475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116567" y="6131866"/>
            <a:ext cx="6168048" cy="1424082"/>
            <a:chOff x="0" y="0"/>
            <a:chExt cx="5968800" cy="13780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68746" cy="1378077"/>
            </a:xfrm>
            <a:custGeom>
              <a:avLst/>
              <a:gdLst/>
              <a:ahLst/>
              <a:cxnLst/>
              <a:rect l="l" t="t" r="r" b="b"/>
              <a:pathLst>
                <a:path w="5968746" h="1378077">
                  <a:moveTo>
                    <a:pt x="5194173" y="0"/>
                  </a:moveTo>
                  <a:lnTo>
                    <a:pt x="774700" y="0"/>
                  </a:lnTo>
                  <a:lnTo>
                    <a:pt x="0" y="1378077"/>
                  </a:lnTo>
                  <a:lnTo>
                    <a:pt x="5968746" y="1378077"/>
                  </a:lnTo>
                  <a:lnTo>
                    <a:pt x="5194173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12557312" y="4699474"/>
            <a:ext cx="1137117" cy="1137117"/>
          </a:xfrm>
          <a:custGeom>
            <a:avLst/>
            <a:gdLst/>
            <a:ahLst/>
            <a:cxnLst/>
            <a:rect l="l" t="t" r="r" b="b"/>
            <a:pathLst>
              <a:path w="1137117" h="1137117">
                <a:moveTo>
                  <a:pt x="0" y="0"/>
                </a:moveTo>
                <a:lnTo>
                  <a:pt x="1137117" y="0"/>
                </a:lnTo>
                <a:lnTo>
                  <a:pt x="1137117" y="1137117"/>
                </a:lnTo>
                <a:lnTo>
                  <a:pt x="0" y="1137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557312" y="6363602"/>
            <a:ext cx="1280605" cy="973260"/>
          </a:xfrm>
          <a:custGeom>
            <a:avLst/>
            <a:gdLst/>
            <a:ahLst/>
            <a:cxnLst/>
            <a:rect l="l" t="t" r="r" b="b"/>
            <a:pathLst>
              <a:path w="1280605" h="973260">
                <a:moveTo>
                  <a:pt x="0" y="0"/>
                </a:moveTo>
                <a:lnTo>
                  <a:pt x="1280605" y="0"/>
                </a:lnTo>
                <a:lnTo>
                  <a:pt x="1280605" y="973260"/>
                </a:lnTo>
                <a:lnTo>
                  <a:pt x="0" y="9732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434923" y="7852312"/>
            <a:ext cx="1525382" cy="1240575"/>
          </a:xfrm>
          <a:custGeom>
            <a:avLst/>
            <a:gdLst/>
            <a:ahLst/>
            <a:cxnLst/>
            <a:rect l="l" t="t" r="r" b="b"/>
            <a:pathLst>
              <a:path w="1525382" h="1240575">
                <a:moveTo>
                  <a:pt x="0" y="0"/>
                </a:moveTo>
                <a:lnTo>
                  <a:pt x="1525383" y="0"/>
                </a:lnTo>
                <a:lnTo>
                  <a:pt x="1525383" y="1240575"/>
                </a:lnTo>
                <a:lnTo>
                  <a:pt x="0" y="12405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650582" y="2884820"/>
            <a:ext cx="1187335" cy="1187335"/>
          </a:xfrm>
          <a:custGeom>
            <a:avLst/>
            <a:gdLst/>
            <a:ahLst/>
            <a:cxnLst/>
            <a:rect l="l" t="t" r="r" b="b"/>
            <a:pathLst>
              <a:path w="1187335" h="1187335">
                <a:moveTo>
                  <a:pt x="0" y="0"/>
                </a:moveTo>
                <a:lnTo>
                  <a:pt x="1187335" y="0"/>
                </a:lnTo>
                <a:lnTo>
                  <a:pt x="1187335" y="1187336"/>
                </a:lnTo>
                <a:lnTo>
                  <a:pt x="0" y="11873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596623" y="1779083"/>
            <a:ext cx="5801499" cy="969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22"/>
              </a:lnSpc>
              <a:spcBef>
                <a:spcPct val="0"/>
              </a:spcBef>
            </a:pPr>
            <a:r>
              <a:rPr lang="en-US" sz="6268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FEATURES :-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33666" y="4408373"/>
            <a:ext cx="957654" cy="73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13"/>
              </a:lnSpc>
              <a:spcBef>
                <a:spcPct val="0"/>
              </a:spcBef>
            </a:pPr>
            <a:r>
              <a:rPr lang="en-US" sz="4357" b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533666" y="5556793"/>
            <a:ext cx="957654" cy="73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13"/>
              </a:lnSpc>
              <a:spcBef>
                <a:spcPct val="0"/>
              </a:spcBef>
            </a:pPr>
            <a:r>
              <a:rPr lang="en-US" sz="4357" b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533666" y="6702799"/>
            <a:ext cx="957654" cy="73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13"/>
              </a:lnSpc>
              <a:spcBef>
                <a:spcPct val="0"/>
              </a:spcBef>
            </a:pPr>
            <a:r>
              <a:rPr lang="en-US" sz="4357" b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533666" y="7851218"/>
            <a:ext cx="957654" cy="73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13"/>
              </a:lnSpc>
              <a:spcBef>
                <a:spcPct val="0"/>
              </a:spcBef>
            </a:pPr>
            <a:r>
              <a:rPr lang="en-US" sz="4357" b="1" dirty="0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596623" y="2693483"/>
            <a:ext cx="8678831" cy="87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1"/>
              </a:lnSpc>
              <a:spcBef>
                <a:spcPct val="0"/>
              </a:spcBef>
            </a:pPr>
            <a:r>
              <a:rPr lang="en-US" sz="2515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These are the key Features we are focused while completing task</a:t>
            </a:r>
          </a:p>
        </p:txBody>
      </p:sp>
      <p:sp>
        <p:nvSpPr>
          <p:cNvPr id="20" name="Freeform 20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3491320" y="4489911"/>
            <a:ext cx="6345242" cy="98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43"/>
              </a:lnSpc>
              <a:spcBef>
                <a:spcPct val="0"/>
              </a:spcBef>
            </a:pPr>
            <a:r>
              <a:rPr lang="en-US" sz="1915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Not a single code and design is copied from any source </a:t>
            </a:r>
            <a:r>
              <a:rPr lang="en-US" sz="1915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(if you exclude the syntax of web-socket and some small other syntaxes)</a:t>
            </a:r>
            <a:endParaRPr lang="en-US" sz="1915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491320" y="5625126"/>
            <a:ext cx="6345242" cy="98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43"/>
              </a:lnSpc>
              <a:spcBef>
                <a:spcPct val="0"/>
              </a:spcBef>
            </a:pPr>
            <a:r>
              <a:rPr lang="en-US" sz="1915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Ease of Use, focuses on the ease of use rather than making user busy on authenticating itself though OTPs and other stuffs.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491320" y="6762432"/>
            <a:ext cx="6345242" cy="653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43"/>
              </a:lnSpc>
              <a:spcBef>
                <a:spcPct val="0"/>
              </a:spcBef>
            </a:pPr>
            <a:r>
              <a:rPr lang="en-US" sz="1915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Custom Coloring options for the user, use change and use as he likes to look it like</a:t>
            </a:r>
            <a:endParaRPr lang="en-US" sz="1915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3491320" y="7899738"/>
            <a:ext cx="6345242" cy="653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43"/>
              </a:lnSpc>
              <a:spcBef>
                <a:spcPct val="0"/>
              </a:spcBef>
            </a:pPr>
            <a:r>
              <a:rPr lang="en-US" sz="1915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Team work</a:t>
            </a:r>
            <a:r>
              <a:rPr lang="en-US" sz="1915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every member is given a equal right to raise any objection. </a:t>
            </a:r>
            <a:endParaRPr lang="en-US" sz="1915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" name="AutoShape 26"/>
          <p:cNvSpPr/>
          <p:nvPr/>
        </p:nvSpPr>
        <p:spPr>
          <a:xfrm flipH="1" flipV="1">
            <a:off x="2750911" y="5372100"/>
            <a:ext cx="586120" cy="0"/>
          </a:xfrm>
          <a:prstGeom prst="line">
            <a:avLst/>
          </a:prstGeom>
          <a:ln w="47625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 flipH="1" flipV="1">
            <a:off x="2842880" y="6438900"/>
            <a:ext cx="586120" cy="0"/>
          </a:xfrm>
          <a:prstGeom prst="line">
            <a:avLst/>
          </a:prstGeom>
          <a:ln w="47625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 flipH="1" flipV="1">
            <a:off x="2819400" y="7658100"/>
            <a:ext cx="586120" cy="0"/>
          </a:xfrm>
          <a:prstGeom prst="line">
            <a:avLst/>
          </a:prstGeom>
          <a:ln w="47625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TextBox 18">
            <a:extLst>
              <a:ext uri="{FF2B5EF4-FFF2-40B4-BE49-F238E27FC236}">
                <a16:creationId xmlns:a16="http://schemas.microsoft.com/office/drawing/2014/main" id="{93E90A50-FF40-BDC3-75A7-889CF45C9B05}"/>
              </a:ext>
            </a:extLst>
          </p:cNvPr>
          <p:cNvSpPr txBox="1"/>
          <p:nvPr/>
        </p:nvSpPr>
        <p:spPr>
          <a:xfrm>
            <a:off x="2502188" y="8757094"/>
            <a:ext cx="957654" cy="73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13"/>
              </a:lnSpc>
              <a:spcBef>
                <a:spcPct val="0"/>
              </a:spcBef>
            </a:pPr>
            <a:r>
              <a:rPr lang="en-US" sz="4357" b="1" dirty="0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05</a:t>
            </a:r>
          </a:p>
        </p:txBody>
      </p:sp>
      <p:sp>
        <p:nvSpPr>
          <p:cNvPr id="33" name="AutoShape 28">
            <a:extLst>
              <a:ext uri="{FF2B5EF4-FFF2-40B4-BE49-F238E27FC236}">
                <a16:creationId xmlns:a16="http://schemas.microsoft.com/office/drawing/2014/main" id="{57CE0643-3F06-0F83-1E12-15895B810F08}"/>
              </a:ext>
            </a:extLst>
          </p:cNvPr>
          <p:cNvSpPr/>
          <p:nvPr/>
        </p:nvSpPr>
        <p:spPr>
          <a:xfrm flipH="1" flipV="1">
            <a:off x="2681514" y="8757094"/>
            <a:ext cx="586120" cy="0"/>
          </a:xfrm>
          <a:prstGeom prst="line">
            <a:avLst/>
          </a:prstGeom>
          <a:ln w="47625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25">
            <a:extLst>
              <a:ext uri="{FF2B5EF4-FFF2-40B4-BE49-F238E27FC236}">
                <a16:creationId xmlns:a16="http://schemas.microsoft.com/office/drawing/2014/main" id="{A967D46B-1437-2CA8-03C2-98133B040E20}"/>
              </a:ext>
            </a:extLst>
          </p:cNvPr>
          <p:cNvSpPr txBox="1"/>
          <p:nvPr/>
        </p:nvSpPr>
        <p:spPr>
          <a:xfrm>
            <a:off x="3491320" y="8748029"/>
            <a:ext cx="6345242" cy="653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43"/>
              </a:lnSpc>
              <a:spcBef>
                <a:spcPct val="0"/>
              </a:spcBef>
            </a:pPr>
            <a:r>
              <a:rPr lang="en-US" sz="1915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Learning </a:t>
            </a:r>
            <a:r>
              <a:rPr lang="en-US" sz="1915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with creating, We learn from each other on how to perform these task in better and efficient way</a:t>
            </a:r>
            <a:endParaRPr lang="en-US" sz="1915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13163">
            <a:off x="-4261137" y="657391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67961" y="8412696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984095" y="8412696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703955" y="8412696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690336" y="3225812"/>
            <a:ext cx="5317463" cy="6523606"/>
            <a:chOff x="0" y="0"/>
            <a:chExt cx="1400484" cy="17181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00484" cy="1718151"/>
            </a:xfrm>
            <a:custGeom>
              <a:avLst/>
              <a:gdLst/>
              <a:ahLst/>
              <a:cxnLst/>
              <a:rect l="l" t="t" r="r" b="b"/>
              <a:pathLst>
                <a:path w="1400484" h="1718151">
                  <a:moveTo>
                    <a:pt x="0" y="0"/>
                  </a:moveTo>
                  <a:lnTo>
                    <a:pt x="1400484" y="0"/>
                  </a:lnTo>
                  <a:lnTo>
                    <a:pt x="1400484" y="1718151"/>
                  </a:lnTo>
                  <a:lnTo>
                    <a:pt x="0" y="1718151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400484" cy="17562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515426" y="3225812"/>
            <a:ext cx="4983546" cy="6523606"/>
            <a:chOff x="0" y="0"/>
            <a:chExt cx="1312539" cy="171815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12539" cy="1718151"/>
            </a:xfrm>
            <a:custGeom>
              <a:avLst/>
              <a:gdLst/>
              <a:ahLst/>
              <a:cxnLst/>
              <a:rect l="l" t="t" r="r" b="b"/>
              <a:pathLst>
                <a:path w="1312539" h="1718151">
                  <a:moveTo>
                    <a:pt x="0" y="0"/>
                  </a:moveTo>
                  <a:lnTo>
                    <a:pt x="1312539" y="0"/>
                  </a:lnTo>
                  <a:lnTo>
                    <a:pt x="1312539" y="1718151"/>
                  </a:lnTo>
                  <a:lnTo>
                    <a:pt x="0" y="1718151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312539" cy="17562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1313163">
            <a:off x="14309259" y="-1794704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017047" y="4146041"/>
            <a:ext cx="4664039" cy="2624067"/>
          </a:xfrm>
          <a:custGeom>
            <a:avLst/>
            <a:gdLst/>
            <a:ahLst/>
            <a:cxnLst/>
            <a:rect l="l" t="t" r="r" b="b"/>
            <a:pathLst>
              <a:path w="4664039" h="2624067">
                <a:moveTo>
                  <a:pt x="0" y="0"/>
                </a:moveTo>
                <a:lnTo>
                  <a:pt x="4664040" y="0"/>
                </a:lnTo>
                <a:lnTo>
                  <a:pt x="4664040" y="2624067"/>
                </a:lnTo>
                <a:lnTo>
                  <a:pt x="0" y="26240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343400" y="1332615"/>
            <a:ext cx="9677400" cy="832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451"/>
              </a:lnSpc>
              <a:spcBef>
                <a:spcPct val="0"/>
              </a:spcBef>
            </a:pPr>
            <a:r>
              <a:rPr lang="en-US" sz="5376" b="1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RESOURCES USED(Server)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557752" y="7254191"/>
            <a:ext cx="3582629" cy="1777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49"/>
              </a:lnSpc>
              <a:spcBef>
                <a:spcPct val="0"/>
              </a:spcBef>
            </a:pPr>
            <a:r>
              <a:rPr lang="en-US" sz="2572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We used flask for the Purpose of proving server with login sign in APIs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17047" y="3507658"/>
            <a:ext cx="4664039" cy="42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1"/>
              </a:lnSpc>
              <a:spcBef>
                <a:spcPct val="0"/>
              </a:spcBef>
            </a:pPr>
            <a:r>
              <a:rPr lang="en-US" sz="2587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Flask (Python)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94741" y="3576232"/>
            <a:ext cx="4964061" cy="874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0"/>
              </a:lnSpc>
            </a:pPr>
            <a:r>
              <a:rPr lang="en-US" sz="258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MY SQL</a:t>
            </a:r>
          </a:p>
          <a:p>
            <a:pPr algn="ctr">
              <a:lnSpc>
                <a:spcPts val="3560"/>
              </a:lnSpc>
              <a:spcBef>
                <a:spcPct val="0"/>
              </a:spcBef>
            </a:pPr>
            <a:endParaRPr lang="en-US" sz="2580" b="1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870526" y="7226257"/>
            <a:ext cx="4273345" cy="1777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49"/>
              </a:lnSpc>
              <a:spcBef>
                <a:spcPct val="0"/>
              </a:spcBef>
            </a:pPr>
            <a:r>
              <a:rPr lang="en-US" sz="2572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Used </a:t>
            </a:r>
            <a:r>
              <a:rPr lang="en-US" sz="2572" dirty="0" err="1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mysql</a:t>
            </a:r>
            <a:r>
              <a:rPr lang="en-US" sz="2572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 database  for storing the data in tabular </a:t>
            </a:r>
            <a:r>
              <a:rPr lang="en-US" sz="2572" dirty="0" err="1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formate</a:t>
            </a:r>
            <a:r>
              <a:rPr lang="en-US" sz="2572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 and access it according to the need of it</a:t>
            </a:r>
          </a:p>
        </p:txBody>
      </p:sp>
      <p:pic>
        <p:nvPicPr>
          <p:cNvPr id="19" name="Picture 18" descr="A logo of a globe&#10;&#10;Description automatically generated">
            <a:extLst>
              <a:ext uri="{FF2B5EF4-FFF2-40B4-BE49-F238E27FC236}">
                <a16:creationId xmlns:a16="http://schemas.microsoft.com/office/drawing/2014/main" id="{2F961A21-CCBA-2B10-15EA-ED7F85C423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15"/>
            <a:ext cx="3267634" cy="3655191"/>
          </a:xfrm>
          <a:prstGeom prst="rect">
            <a:avLst/>
          </a:prstGeom>
        </p:spPr>
      </p:pic>
      <p:sp>
        <p:nvSpPr>
          <p:cNvPr id="20" name="AutoShape 2" descr="Mysql Logo - MySQL Logo - CleanPNG / KissPNG">
            <a:extLst>
              <a:ext uri="{FF2B5EF4-FFF2-40B4-BE49-F238E27FC236}">
                <a16:creationId xmlns:a16="http://schemas.microsoft.com/office/drawing/2014/main" id="{219A3859-7FF5-BA7D-8323-9CD41C0B2A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551555" y="4831467"/>
            <a:ext cx="2719398" cy="271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8" name="Picture 4" descr="Hire Dedicated MySQL Developers | MySQL Development Services">
            <a:extLst>
              <a:ext uri="{FF2B5EF4-FFF2-40B4-BE49-F238E27FC236}">
                <a16:creationId xmlns:a16="http://schemas.microsoft.com/office/drawing/2014/main" id="{FCCF4EC3-D517-AF47-2D6A-C3EDA2B08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8021" y="417582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13163">
            <a:off x="-4261137" y="657391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67961" y="8412696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984095" y="8412696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703955" y="8412696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612399" y="3043914"/>
            <a:ext cx="6531601" cy="6523606"/>
            <a:chOff x="0" y="0"/>
            <a:chExt cx="1720257" cy="17181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20257" cy="1718151"/>
            </a:xfrm>
            <a:custGeom>
              <a:avLst/>
              <a:gdLst/>
              <a:ahLst/>
              <a:cxnLst/>
              <a:rect l="l" t="t" r="r" b="b"/>
              <a:pathLst>
                <a:path w="1720257" h="1718151">
                  <a:moveTo>
                    <a:pt x="0" y="0"/>
                  </a:moveTo>
                  <a:lnTo>
                    <a:pt x="1720257" y="0"/>
                  </a:lnTo>
                  <a:lnTo>
                    <a:pt x="1720257" y="1718151"/>
                  </a:lnTo>
                  <a:lnTo>
                    <a:pt x="0" y="1718151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20257" cy="17562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04634" y="3001975"/>
            <a:ext cx="6298629" cy="6523606"/>
            <a:chOff x="0" y="0"/>
            <a:chExt cx="1658898" cy="171815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58898" cy="1718151"/>
            </a:xfrm>
            <a:custGeom>
              <a:avLst/>
              <a:gdLst/>
              <a:ahLst/>
              <a:cxnLst/>
              <a:rect l="l" t="t" r="r" b="b"/>
              <a:pathLst>
                <a:path w="1658898" h="1718151">
                  <a:moveTo>
                    <a:pt x="0" y="0"/>
                  </a:moveTo>
                  <a:lnTo>
                    <a:pt x="1658898" y="0"/>
                  </a:lnTo>
                  <a:lnTo>
                    <a:pt x="1658898" y="1718151"/>
                  </a:lnTo>
                  <a:lnTo>
                    <a:pt x="0" y="1718151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658898" cy="17562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1313163">
            <a:off x="14309259" y="-1794704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045356" y="1332615"/>
            <a:ext cx="8197288" cy="1665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51"/>
              </a:lnSpc>
              <a:spcBef>
                <a:spcPct val="0"/>
              </a:spcBef>
            </a:pPr>
            <a:r>
              <a:rPr lang="en-US" sz="5376" b="1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RESOURCES USED(user</a:t>
            </a:r>
            <a:r>
              <a:rPr lang="en-US" sz="5376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/ client)</a:t>
            </a:r>
            <a:endParaRPr lang="en-US" sz="5376" b="1" dirty="0">
              <a:solidFill>
                <a:srgbClr val="FFFFFF"/>
              </a:solidFill>
              <a:latin typeface="Now Bold"/>
              <a:ea typeface="Now Bold"/>
              <a:cs typeface="Now Bold"/>
              <a:sym typeface="Now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524135" y="6519132"/>
            <a:ext cx="4664040" cy="22262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549"/>
              </a:lnSpc>
              <a:spcBef>
                <a:spcPct val="0"/>
              </a:spcBef>
            </a:pPr>
            <a:r>
              <a:rPr lang="en-US" sz="2572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Use react for single page Webapp with the fast rendering capability</a:t>
            </a:r>
          </a:p>
          <a:p>
            <a:pPr marL="0" lvl="0" indent="0" algn="ctr">
              <a:lnSpc>
                <a:spcPts val="3549"/>
              </a:lnSpc>
              <a:spcBef>
                <a:spcPct val="0"/>
              </a:spcBef>
            </a:pPr>
            <a:r>
              <a:rPr lang="en-US" sz="2572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Effective to provide chatting app a perfect </a:t>
            </a:r>
            <a:r>
              <a:rPr lang="en-US" sz="2572" dirty="0" err="1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Plateform</a:t>
            </a:r>
            <a:r>
              <a:rPr lang="en-US" sz="2572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546180" y="3187712"/>
            <a:ext cx="4664039" cy="42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1"/>
              </a:lnSpc>
              <a:spcBef>
                <a:spcPct val="0"/>
              </a:spcBef>
            </a:pPr>
            <a:r>
              <a:rPr lang="en-US" sz="2587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React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399923" y="3381886"/>
            <a:ext cx="5153238" cy="422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0"/>
              </a:lnSpc>
              <a:spcBef>
                <a:spcPct val="0"/>
              </a:spcBef>
            </a:pPr>
            <a:r>
              <a:rPr lang="en-US" sz="258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Redux &amp; Socket.io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734831" y="6468651"/>
            <a:ext cx="4483422" cy="22262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549"/>
              </a:lnSpc>
              <a:spcBef>
                <a:spcPct val="0"/>
              </a:spcBef>
            </a:pPr>
            <a:r>
              <a:rPr lang="en-US" sz="2572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Used to create dynamic feature and also to help on using async </a:t>
            </a:r>
            <a:r>
              <a:rPr lang="en-US" sz="2572" dirty="0" err="1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thunk</a:t>
            </a:r>
            <a:endParaRPr lang="en-US" sz="2572" dirty="0">
              <a:solidFill>
                <a:srgbClr val="051D4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>
              <a:lnSpc>
                <a:spcPts val="3549"/>
              </a:lnSpc>
              <a:spcBef>
                <a:spcPct val="0"/>
              </a:spcBef>
            </a:pPr>
            <a:r>
              <a:rPr lang="en-US" sz="2572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Socket io for the purpose of </a:t>
            </a:r>
            <a:r>
              <a:rPr lang="en-US" sz="2572" dirty="0" err="1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Websocket</a:t>
            </a:r>
            <a:endParaRPr lang="en-US" sz="2572" dirty="0">
              <a:solidFill>
                <a:srgbClr val="051D4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8" name="Picture 17" descr="A logo of a globe&#10;&#10;Description automatically generated">
            <a:extLst>
              <a:ext uri="{FF2B5EF4-FFF2-40B4-BE49-F238E27FC236}">
                <a16:creationId xmlns:a16="http://schemas.microsoft.com/office/drawing/2014/main" id="{A076239E-629C-9008-8A65-69319404F3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15"/>
            <a:ext cx="3267634" cy="3655191"/>
          </a:xfrm>
          <a:prstGeom prst="rect">
            <a:avLst/>
          </a:prstGeom>
        </p:spPr>
      </p:pic>
      <p:pic>
        <p:nvPicPr>
          <p:cNvPr id="2050" name="Picture 2" descr="Js, react js, logo, react, react native icon - Free download">
            <a:extLst>
              <a:ext uri="{FF2B5EF4-FFF2-40B4-BE49-F238E27FC236}">
                <a16:creationId xmlns:a16="http://schemas.microsoft.com/office/drawing/2014/main" id="{73D87FBE-FE09-F547-0DC5-852397DD9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491" y="3692454"/>
            <a:ext cx="2425323" cy="242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itHub - reduxjs/redux: A JS library ...">
            <a:extLst>
              <a:ext uri="{FF2B5EF4-FFF2-40B4-BE49-F238E27FC236}">
                <a16:creationId xmlns:a16="http://schemas.microsoft.com/office/drawing/2014/main" id="{71A11C98-AEC8-2404-6333-7A8C1106C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857" y="402322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ocket.IO - Wikipedia">
            <a:extLst>
              <a:ext uri="{FF2B5EF4-FFF2-40B4-BE49-F238E27FC236}">
                <a16:creationId xmlns:a16="http://schemas.microsoft.com/office/drawing/2014/main" id="{8739BA09-5204-EC33-1573-AC85BA717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1675" y="402322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13163">
            <a:off x="-4261137" y="657391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67961" y="8412696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984095" y="8412696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703955" y="8412696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</p:sp>
      <p:sp>
        <p:nvSpPr>
          <p:cNvPr id="12" name="Freeform 12"/>
          <p:cNvSpPr/>
          <p:nvPr/>
        </p:nvSpPr>
        <p:spPr>
          <a:xfrm rot="1313163">
            <a:off x="14309259" y="-1794704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657600" y="866826"/>
            <a:ext cx="8197288" cy="1712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51"/>
              </a:lnSpc>
              <a:spcBef>
                <a:spcPct val="0"/>
              </a:spcBef>
            </a:pPr>
            <a:r>
              <a:rPr lang="en-US" sz="6600" b="1" dirty="0">
                <a:solidFill>
                  <a:srgbClr val="002060"/>
                </a:solidFill>
                <a:latin typeface="Now Bold"/>
                <a:ea typeface="Now Bold"/>
                <a:cs typeface="Now Bold"/>
                <a:sym typeface="Now Bold"/>
              </a:rPr>
              <a:t>RESOURCES USED 				(external)</a:t>
            </a:r>
          </a:p>
        </p:txBody>
      </p:sp>
      <p:pic>
        <p:nvPicPr>
          <p:cNvPr id="18" name="Picture 17" descr="A logo of a globe&#10;&#10;Description automatically generated">
            <a:extLst>
              <a:ext uri="{FF2B5EF4-FFF2-40B4-BE49-F238E27FC236}">
                <a16:creationId xmlns:a16="http://schemas.microsoft.com/office/drawing/2014/main" id="{A076239E-629C-9008-8A65-69319404F3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15"/>
            <a:ext cx="3267634" cy="36551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112D0BA-4A90-25AE-99C0-AA390EED7D7F}"/>
              </a:ext>
            </a:extLst>
          </p:cNvPr>
          <p:cNvSpPr txBox="1"/>
          <p:nvPr/>
        </p:nvSpPr>
        <p:spPr>
          <a:xfrm>
            <a:off x="3267634" y="3173293"/>
            <a:ext cx="1013249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/>
              <a:t>Syntax of the Async </a:t>
            </a:r>
            <a:r>
              <a:rPr lang="en-US" sz="3200" dirty="0" err="1"/>
              <a:t>Thunk</a:t>
            </a:r>
            <a:r>
              <a:rPr lang="en-US" sz="3200" dirty="0"/>
              <a:t> of react Redux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/>
              <a:t>Syntax of the SQL Alchemy in flask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/>
              <a:t>Web Socket boiler Plate code for using it in React and Flask with example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/>
              <a:t>Some SQL query like setting up database and table to handle unison code of 4 bytes.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/>
              <a:t>Emoji Array  for searching and replacing words manually rather than using other medias and AI APIS.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/>
              <a:t>Open AI Integration code but discarded due to 429 error API problem.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846902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13163">
            <a:off x="-4261137" y="657391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67961" y="8412696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984095" y="8412696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703955" y="8412696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</p:sp>
      <p:sp>
        <p:nvSpPr>
          <p:cNvPr id="12" name="Freeform 12"/>
          <p:cNvSpPr/>
          <p:nvPr/>
        </p:nvSpPr>
        <p:spPr>
          <a:xfrm rot="1313163">
            <a:off x="14309259" y="-1794704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657600" y="866826"/>
            <a:ext cx="8197288" cy="1712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51"/>
              </a:lnSpc>
              <a:spcBef>
                <a:spcPct val="0"/>
              </a:spcBef>
            </a:pPr>
            <a:r>
              <a:rPr lang="en-US" sz="6600" b="1" dirty="0">
                <a:solidFill>
                  <a:srgbClr val="002060"/>
                </a:solidFill>
                <a:latin typeface="Now Bold"/>
                <a:ea typeface="Now Bold"/>
                <a:cs typeface="Now Bold"/>
                <a:sym typeface="Now Bold"/>
              </a:rPr>
              <a:t>RESOURCES USED 	 (Old Programs)</a:t>
            </a:r>
          </a:p>
        </p:txBody>
      </p:sp>
      <p:pic>
        <p:nvPicPr>
          <p:cNvPr id="18" name="Picture 17" descr="A logo of a globe&#10;&#10;Description automatically generated">
            <a:extLst>
              <a:ext uri="{FF2B5EF4-FFF2-40B4-BE49-F238E27FC236}">
                <a16:creationId xmlns:a16="http://schemas.microsoft.com/office/drawing/2014/main" id="{A076239E-629C-9008-8A65-69319404F3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15"/>
            <a:ext cx="3267634" cy="36551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112D0BA-4A90-25AE-99C0-AA390EED7D7F}"/>
              </a:ext>
            </a:extLst>
          </p:cNvPr>
          <p:cNvSpPr txBox="1"/>
          <p:nvPr/>
        </p:nvSpPr>
        <p:spPr>
          <a:xfrm>
            <a:off x="3657600" y="3573840"/>
            <a:ext cx="10132494" cy="223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/>
              <a:t>Syntax of the Async </a:t>
            </a:r>
            <a:r>
              <a:rPr lang="en-US" sz="3200" dirty="0" err="1"/>
              <a:t>Thunk</a:t>
            </a:r>
            <a:endParaRPr lang="en-US" sz="3200" dirty="0"/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/>
              <a:t>Store and React-Router-Dom configuration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/>
              <a:t>Syntax of API creation in flask</a:t>
            </a:r>
          </a:p>
        </p:txBody>
      </p:sp>
    </p:spTree>
    <p:extLst>
      <p:ext uri="{BB962C8B-B14F-4D97-AF65-F5344CB8AC3E}">
        <p14:creationId xmlns:p14="http://schemas.microsoft.com/office/powerpoint/2010/main" val="818548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804</Words>
  <Application>Microsoft Office PowerPoint</Application>
  <PresentationFormat>Custom</PresentationFormat>
  <Paragraphs>128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Open Sauce Bold</vt:lpstr>
      <vt:lpstr>Open Sauce</vt:lpstr>
      <vt:lpstr>Arial</vt:lpstr>
      <vt:lpstr>DM Sans Bold</vt:lpstr>
      <vt:lpstr>Calibri</vt:lpstr>
      <vt:lpstr>DM Sans</vt:lpstr>
      <vt:lpstr>Now 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automatically convert the word into emojis</dc:title>
  <cp:lastModifiedBy>Abhay Pratap Singh</cp:lastModifiedBy>
  <cp:revision>25</cp:revision>
  <dcterms:created xsi:type="dcterms:W3CDTF">2006-08-16T00:00:00Z</dcterms:created>
  <dcterms:modified xsi:type="dcterms:W3CDTF">2024-11-28T09:30:29Z</dcterms:modified>
  <dc:identifier>DAGXsSe0r20</dc:identifier>
</cp:coreProperties>
</file>